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6" r:id="rId2"/>
    <p:sldId id="267" r:id="rId3"/>
    <p:sldId id="265" r:id="rId4"/>
    <p:sldId id="280" r:id="rId5"/>
    <p:sldId id="281" r:id="rId6"/>
    <p:sldId id="279" r:id="rId7"/>
    <p:sldId id="278" r:id="rId8"/>
    <p:sldId id="282" r:id="rId9"/>
    <p:sldId id="275" r:id="rId10"/>
    <p:sldId id="273" r:id="rId11"/>
  </p:sldIdLst>
  <p:sldSz cx="9144000" cy="6858000" type="screen4x3"/>
  <p:notesSz cx="6858000" cy="91440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00"/>
    <a:srgbClr val="CC99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701" autoAdjust="0"/>
  </p:normalViewPr>
  <p:slideViewPr>
    <p:cSldViewPr>
      <p:cViewPr>
        <p:scale>
          <a:sx n="100" d="100"/>
          <a:sy n="100" d="100"/>
        </p:scale>
        <p:origin x="-18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7CDF99-8FBC-44AB-83EA-9052436F30D7}" type="datetimeFigureOut">
              <a:rPr lang="en-US" smtClean="0"/>
              <a:t>4/25/2019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2F31FB-A26D-43CF-A08F-584734239D7C}" type="slidenum">
              <a:rPr lang="en-US" smtClean="0"/>
              <a:t>‹#›</a:t>
            </a:fld>
            <a:endParaRPr lang="en-US" dirty="0"/>
          </a:p>
        </p:txBody>
      </p:sp>
    </p:spTree>
    <p:extLst>
      <p:ext uri="{BB962C8B-B14F-4D97-AF65-F5344CB8AC3E}">
        <p14:creationId xmlns:p14="http://schemas.microsoft.com/office/powerpoint/2010/main" val="1557949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2F31FB-A26D-43CF-A08F-584734239D7C}" type="slidenum">
              <a:rPr lang="en-US" smtClean="0"/>
              <a:t>1</a:t>
            </a:fld>
            <a:endParaRPr lang="en-US" dirty="0"/>
          </a:p>
        </p:txBody>
      </p:sp>
    </p:spTree>
    <p:extLst>
      <p:ext uri="{BB962C8B-B14F-4D97-AF65-F5344CB8AC3E}">
        <p14:creationId xmlns:p14="http://schemas.microsoft.com/office/powerpoint/2010/main" val="2658821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242B85-5C71-4D46-8F74-97381964F959}" type="datetimeFigureOut">
              <a:rPr lang="en-US" smtClean="0"/>
              <a:t>4/25/2019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3667325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242B85-5C71-4D46-8F74-97381964F959}" type="datetimeFigureOut">
              <a:rPr lang="en-US" smtClean="0"/>
              <a:t>4/25/2019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408490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242B85-5C71-4D46-8F74-97381964F959}" type="datetimeFigureOut">
              <a:rPr lang="en-US" smtClean="0"/>
              <a:t>4/25/2019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4119287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242B85-5C71-4D46-8F74-97381964F959}" type="datetimeFigureOut">
              <a:rPr lang="en-US" smtClean="0"/>
              <a:t>4/25/2019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1719125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242B85-5C71-4D46-8F74-97381964F959}" type="datetimeFigureOut">
              <a:rPr lang="en-US" smtClean="0"/>
              <a:t>4/25/2019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890249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242B85-5C71-4D46-8F74-97381964F959}" type="datetimeFigureOut">
              <a:rPr lang="en-US" smtClean="0"/>
              <a:t>4/25/2019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1934206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242B85-5C71-4D46-8F74-97381964F959}" type="datetimeFigureOut">
              <a:rPr lang="en-US" smtClean="0"/>
              <a:t>4/25/2019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846887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242B85-5C71-4D46-8F74-97381964F959}" type="datetimeFigureOut">
              <a:rPr lang="en-US" smtClean="0"/>
              <a:t>4/25/2019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2596041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242B85-5C71-4D46-8F74-97381964F959}" type="datetimeFigureOut">
              <a:rPr lang="en-US" smtClean="0"/>
              <a:t>4/25/2019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1023911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242B85-5C71-4D46-8F74-97381964F959}" type="datetimeFigureOut">
              <a:rPr lang="en-US" smtClean="0"/>
              <a:t>4/25/2019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470996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242B85-5C71-4D46-8F74-97381964F959}" type="datetimeFigureOut">
              <a:rPr lang="en-US" smtClean="0"/>
              <a:t>4/25/2019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1908014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242B85-5C71-4D46-8F74-97381964F959}" type="datetimeFigureOut">
              <a:rPr lang="en-US" smtClean="0"/>
              <a:t>4/25/2019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1E5757-CF89-43EB-8424-2EE401BB2F8E}" type="slidenum">
              <a:rPr lang="en-US" smtClean="0"/>
              <a:t>‹#›</a:t>
            </a:fld>
            <a:endParaRPr lang="en-US" dirty="0"/>
          </a:p>
        </p:txBody>
      </p:sp>
    </p:spTree>
    <p:extLst>
      <p:ext uri="{BB962C8B-B14F-4D97-AF65-F5344CB8AC3E}">
        <p14:creationId xmlns:p14="http://schemas.microsoft.com/office/powerpoint/2010/main" val="2591074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widener.edu/about/widener_values/leadership/oskin_leadership/az/bad.aspx"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tags" Target="../tags/tag9.xml"/><Relationship Id="rId13" Type="http://schemas.openxmlformats.org/officeDocument/2006/relationships/tags" Target="../tags/tag14.xml"/><Relationship Id="rId18" Type="http://schemas.openxmlformats.org/officeDocument/2006/relationships/tags" Target="../tags/tag19.xml"/><Relationship Id="rId26" Type="http://schemas.openxmlformats.org/officeDocument/2006/relationships/tags" Target="../tags/tag27.xml"/><Relationship Id="rId39" Type="http://schemas.openxmlformats.org/officeDocument/2006/relationships/tags" Target="../tags/tag40.xml"/><Relationship Id="rId3" Type="http://schemas.openxmlformats.org/officeDocument/2006/relationships/tags" Target="../tags/tag4.xml"/><Relationship Id="rId21" Type="http://schemas.openxmlformats.org/officeDocument/2006/relationships/tags" Target="../tags/tag22.xml"/><Relationship Id="rId34" Type="http://schemas.openxmlformats.org/officeDocument/2006/relationships/tags" Target="../tags/tag35.xml"/><Relationship Id="rId7" Type="http://schemas.openxmlformats.org/officeDocument/2006/relationships/tags" Target="../tags/tag8.xml"/><Relationship Id="rId12" Type="http://schemas.openxmlformats.org/officeDocument/2006/relationships/tags" Target="../tags/tag13.xml"/><Relationship Id="rId17" Type="http://schemas.openxmlformats.org/officeDocument/2006/relationships/tags" Target="../tags/tag18.xml"/><Relationship Id="rId25" Type="http://schemas.openxmlformats.org/officeDocument/2006/relationships/tags" Target="../tags/tag26.xml"/><Relationship Id="rId33" Type="http://schemas.openxmlformats.org/officeDocument/2006/relationships/tags" Target="../tags/tag34.xml"/><Relationship Id="rId38" Type="http://schemas.openxmlformats.org/officeDocument/2006/relationships/tags" Target="../tags/tag39.xml"/><Relationship Id="rId2" Type="http://schemas.openxmlformats.org/officeDocument/2006/relationships/tags" Target="../tags/tag3.xml"/><Relationship Id="rId16" Type="http://schemas.openxmlformats.org/officeDocument/2006/relationships/tags" Target="../tags/tag17.xml"/><Relationship Id="rId20" Type="http://schemas.openxmlformats.org/officeDocument/2006/relationships/tags" Target="../tags/tag21.xml"/><Relationship Id="rId29" Type="http://schemas.openxmlformats.org/officeDocument/2006/relationships/tags" Target="../tags/tag30.xml"/><Relationship Id="rId41" Type="http://schemas.openxmlformats.org/officeDocument/2006/relationships/slideLayout" Target="../slideLayouts/slideLayout7.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tags" Target="../tags/tag12.xml"/><Relationship Id="rId24" Type="http://schemas.openxmlformats.org/officeDocument/2006/relationships/tags" Target="../tags/tag25.xml"/><Relationship Id="rId32" Type="http://schemas.openxmlformats.org/officeDocument/2006/relationships/tags" Target="../tags/tag33.xml"/><Relationship Id="rId37" Type="http://schemas.openxmlformats.org/officeDocument/2006/relationships/tags" Target="../tags/tag38.xml"/><Relationship Id="rId40" Type="http://schemas.openxmlformats.org/officeDocument/2006/relationships/tags" Target="../tags/tag41.xml"/><Relationship Id="rId5" Type="http://schemas.openxmlformats.org/officeDocument/2006/relationships/tags" Target="../tags/tag6.xml"/><Relationship Id="rId15" Type="http://schemas.openxmlformats.org/officeDocument/2006/relationships/tags" Target="../tags/tag16.xml"/><Relationship Id="rId23" Type="http://schemas.openxmlformats.org/officeDocument/2006/relationships/tags" Target="../tags/tag24.xml"/><Relationship Id="rId28" Type="http://schemas.openxmlformats.org/officeDocument/2006/relationships/tags" Target="../tags/tag29.xml"/><Relationship Id="rId36" Type="http://schemas.openxmlformats.org/officeDocument/2006/relationships/tags" Target="../tags/tag37.xml"/><Relationship Id="rId10" Type="http://schemas.openxmlformats.org/officeDocument/2006/relationships/tags" Target="../tags/tag11.xml"/><Relationship Id="rId19" Type="http://schemas.openxmlformats.org/officeDocument/2006/relationships/tags" Target="../tags/tag20.xml"/><Relationship Id="rId31" Type="http://schemas.openxmlformats.org/officeDocument/2006/relationships/tags" Target="../tags/tag32.xml"/><Relationship Id="rId4" Type="http://schemas.openxmlformats.org/officeDocument/2006/relationships/tags" Target="../tags/tag5.xml"/><Relationship Id="rId9" Type="http://schemas.openxmlformats.org/officeDocument/2006/relationships/tags" Target="../tags/tag10.xml"/><Relationship Id="rId14" Type="http://schemas.openxmlformats.org/officeDocument/2006/relationships/tags" Target="../tags/tag15.xml"/><Relationship Id="rId22" Type="http://schemas.openxmlformats.org/officeDocument/2006/relationships/tags" Target="../tags/tag23.xml"/><Relationship Id="rId27" Type="http://schemas.openxmlformats.org/officeDocument/2006/relationships/tags" Target="../tags/tag28.xml"/><Relationship Id="rId30" Type="http://schemas.openxmlformats.org/officeDocument/2006/relationships/tags" Target="../tags/tag31.xml"/><Relationship Id="rId35" Type="http://schemas.openxmlformats.org/officeDocument/2006/relationships/tags" Target="../tags/tag36.xml"/></Relationships>
</file>

<file path=ppt/slides/_rels/slide3.xml.rels><?xml version="1.0" encoding="UTF-8" standalone="yes"?>
<Relationships xmlns="http://schemas.openxmlformats.org/package/2006/relationships"><Relationship Id="rId8" Type="http://schemas.openxmlformats.org/officeDocument/2006/relationships/tags" Target="../tags/tag49.xml"/><Relationship Id="rId13" Type="http://schemas.openxmlformats.org/officeDocument/2006/relationships/tags" Target="../tags/tag54.xml"/><Relationship Id="rId18" Type="http://schemas.openxmlformats.org/officeDocument/2006/relationships/tags" Target="../tags/tag59.xml"/><Relationship Id="rId3" Type="http://schemas.openxmlformats.org/officeDocument/2006/relationships/tags" Target="../tags/tag44.xml"/><Relationship Id="rId21" Type="http://schemas.openxmlformats.org/officeDocument/2006/relationships/slideLayout" Target="../slideLayouts/slideLayout5.xml"/><Relationship Id="rId7" Type="http://schemas.openxmlformats.org/officeDocument/2006/relationships/tags" Target="../tags/tag48.xml"/><Relationship Id="rId12" Type="http://schemas.openxmlformats.org/officeDocument/2006/relationships/tags" Target="../tags/tag53.xml"/><Relationship Id="rId17" Type="http://schemas.openxmlformats.org/officeDocument/2006/relationships/tags" Target="../tags/tag58.xml"/><Relationship Id="rId2" Type="http://schemas.openxmlformats.org/officeDocument/2006/relationships/tags" Target="../tags/tag43.xml"/><Relationship Id="rId16" Type="http://schemas.openxmlformats.org/officeDocument/2006/relationships/tags" Target="../tags/tag57.xml"/><Relationship Id="rId20" Type="http://schemas.openxmlformats.org/officeDocument/2006/relationships/tags" Target="../tags/tag61.xml"/><Relationship Id="rId1" Type="http://schemas.openxmlformats.org/officeDocument/2006/relationships/tags" Target="../tags/tag42.xml"/><Relationship Id="rId6" Type="http://schemas.openxmlformats.org/officeDocument/2006/relationships/tags" Target="../tags/tag47.xml"/><Relationship Id="rId11" Type="http://schemas.openxmlformats.org/officeDocument/2006/relationships/tags" Target="../tags/tag52.xml"/><Relationship Id="rId5" Type="http://schemas.openxmlformats.org/officeDocument/2006/relationships/tags" Target="../tags/tag46.xml"/><Relationship Id="rId15" Type="http://schemas.openxmlformats.org/officeDocument/2006/relationships/tags" Target="../tags/tag56.xml"/><Relationship Id="rId10" Type="http://schemas.openxmlformats.org/officeDocument/2006/relationships/tags" Target="../tags/tag51.xml"/><Relationship Id="rId19" Type="http://schemas.openxmlformats.org/officeDocument/2006/relationships/tags" Target="../tags/tag60.xml"/><Relationship Id="rId4" Type="http://schemas.openxmlformats.org/officeDocument/2006/relationships/tags" Target="../tags/tag45.xml"/><Relationship Id="rId9" Type="http://schemas.openxmlformats.org/officeDocument/2006/relationships/tags" Target="../tags/tag50.xml"/><Relationship Id="rId14" Type="http://schemas.openxmlformats.org/officeDocument/2006/relationships/tags" Target="../tags/tag55.xml"/></Relationships>
</file>

<file path=ppt/slides/_rels/slide4.xml.rels><?xml version="1.0" encoding="UTF-8" standalone="yes"?>
<Relationships xmlns="http://schemas.openxmlformats.org/package/2006/relationships"><Relationship Id="rId8" Type="http://schemas.openxmlformats.org/officeDocument/2006/relationships/tags" Target="../tags/tag69.xml"/><Relationship Id="rId13" Type="http://schemas.openxmlformats.org/officeDocument/2006/relationships/tags" Target="../tags/tag74.xml"/><Relationship Id="rId18" Type="http://schemas.openxmlformats.org/officeDocument/2006/relationships/tags" Target="../tags/tag79.xml"/><Relationship Id="rId3" Type="http://schemas.openxmlformats.org/officeDocument/2006/relationships/tags" Target="../tags/tag64.xml"/><Relationship Id="rId21" Type="http://schemas.openxmlformats.org/officeDocument/2006/relationships/slideLayout" Target="../slideLayouts/slideLayout5.xml"/><Relationship Id="rId7" Type="http://schemas.openxmlformats.org/officeDocument/2006/relationships/tags" Target="../tags/tag68.xml"/><Relationship Id="rId12" Type="http://schemas.openxmlformats.org/officeDocument/2006/relationships/tags" Target="../tags/tag73.xml"/><Relationship Id="rId17" Type="http://schemas.openxmlformats.org/officeDocument/2006/relationships/tags" Target="../tags/tag78.xml"/><Relationship Id="rId2" Type="http://schemas.openxmlformats.org/officeDocument/2006/relationships/tags" Target="../tags/tag63.xml"/><Relationship Id="rId16" Type="http://schemas.openxmlformats.org/officeDocument/2006/relationships/tags" Target="../tags/tag77.xml"/><Relationship Id="rId20" Type="http://schemas.openxmlformats.org/officeDocument/2006/relationships/tags" Target="../tags/tag81.xml"/><Relationship Id="rId1" Type="http://schemas.openxmlformats.org/officeDocument/2006/relationships/tags" Target="../tags/tag62.xml"/><Relationship Id="rId6" Type="http://schemas.openxmlformats.org/officeDocument/2006/relationships/tags" Target="../tags/tag67.xml"/><Relationship Id="rId11" Type="http://schemas.openxmlformats.org/officeDocument/2006/relationships/tags" Target="../tags/tag72.xml"/><Relationship Id="rId5" Type="http://schemas.openxmlformats.org/officeDocument/2006/relationships/tags" Target="../tags/tag66.xml"/><Relationship Id="rId15" Type="http://schemas.openxmlformats.org/officeDocument/2006/relationships/tags" Target="../tags/tag76.xml"/><Relationship Id="rId10" Type="http://schemas.openxmlformats.org/officeDocument/2006/relationships/tags" Target="../tags/tag71.xml"/><Relationship Id="rId19" Type="http://schemas.openxmlformats.org/officeDocument/2006/relationships/tags" Target="../tags/tag80.xml"/><Relationship Id="rId4" Type="http://schemas.openxmlformats.org/officeDocument/2006/relationships/tags" Target="../tags/tag65.xml"/><Relationship Id="rId9" Type="http://schemas.openxmlformats.org/officeDocument/2006/relationships/tags" Target="../tags/tag70.xml"/><Relationship Id="rId14" Type="http://schemas.openxmlformats.org/officeDocument/2006/relationships/tags" Target="../tags/tag75.xml"/></Relationships>
</file>

<file path=ppt/slides/_rels/slide5.xml.rels><?xml version="1.0" encoding="UTF-8" standalone="yes"?>
<Relationships xmlns="http://schemas.openxmlformats.org/package/2006/relationships"><Relationship Id="rId8" Type="http://schemas.openxmlformats.org/officeDocument/2006/relationships/tags" Target="../tags/tag89.xml"/><Relationship Id="rId13" Type="http://schemas.openxmlformats.org/officeDocument/2006/relationships/tags" Target="../tags/tag94.xml"/><Relationship Id="rId18" Type="http://schemas.openxmlformats.org/officeDocument/2006/relationships/tags" Target="../tags/tag99.xml"/><Relationship Id="rId3" Type="http://schemas.openxmlformats.org/officeDocument/2006/relationships/tags" Target="../tags/tag84.xml"/><Relationship Id="rId21" Type="http://schemas.openxmlformats.org/officeDocument/2006/relationships/slideLayout" Target="../slideLayouts/slideLayout5.xml"/><Relationship Id="rId7" Type="http://schemas.openxmlformats.org/officeDocument/2006/relationships/tags" Target="../tags/tag88.xml"/><Relationship Id="rId12" Type="http://schemas.openxmlformats.org/officeDocument/2006/relationships/tags" Target="../tags/tag93.xml"/><Relationship Id="rId17" Type="http://schemas.openxmlformats.org/officeDocument/2006/relationships/tags" Target="../tags/tag98.xml"/><Relationship Id="rId2" Type="http://schemas.openxmlformats.org/officeDocument/2006/relationships/tags" Target="../tags/tag83.xml"/><Relationship Id="rId16" Type="http://schemas.openxmlformats.org/officeDocument/2006/relationships/tags" Target="../tags/tag97.xml"/><Relationship Id="rId20" Type="http://schemas.openxmlformats.org/officeDocument/2006/relationships/tags" Target="../tags/tag101.xml"/><Relationship Id="rId1" Type="http://schemas.openxmlformats.org/officeDocument/2006/relationships/tags" Target="../tags/tag82.xml"/><Relationship Id="rId6" Type="http://schemas.openxmlformats.org/officeDocument/2006/relationships/tags" Target="../tags/tag87.xml"/><Relationship Id="rId11" Type="http://schemas.openxmlformats.org/officeDocument/2006/relationships/tags" Target="../tags/tag92.xml"/><Relationship Id="rId5" Type="http://schemas.openxmlformats.org/officeDocument/2006/relationships/tags" Target="../tags/tag86.xml"/><Relationship Id="rId15" Type="http://schemas.openxmlformats.org/officeDocument/2006/relationships/tags" Target="../tags/tag96.xml"/><Relationship Id="rId10" Type="http://schemas.openxmlformats.org/officeDocument/2006/relationships/tags" Target="../tags/tag91.xml"/><Relationship Id="rId19" Type="http://schemas.openxmlformats.org/officeDocument/2006/relationships/tags" Target="../tags/tag100.xml"/><Relationship Id="rId4" Type="http://schemas.openxmlformats.org/officeDocument/2006/relationships/tags" Target="../tags/tag85.xml"/><Relationship Id="rId9" Type="http://schemas.openxmlformats.org/officeDocument/2006/relationships/tags" Target="../tags/tag90.xml"/><Relationship Id="rId14" Type="http://schemas.openxmlformats.org/officeDocument/2006/relationships/tags" Target="../tags/tag95.xml"/></Relationships>
</file>

<file path=ppt/slides/_rels/slide6.xml.rels><?xml version="1.0" encoding="UTF-8" standalone="yes"?>
<Relationships xmlns="http://schemas.openxmlformats.org/package/2006/relationships"><Relationship Id="rId8" Type="http://schemas.openxmlformats.org/officeDocument/2006/relationships/tags" Target="../tags/tag109.xml"/><Relationship Id="rId13" Type="http://schemas.openxmlformats.org/officeDocument/2006/relationships/tags" Target="../tags/tag114.xml"/><Relationship Id="rId18" Type="http://schemas.openxmlformats.org/officeDocument/2006/relationships/tags" Target="../tags/tag119.xml"/><Relationship Id="rId3" Type="http://schemas.openxmlformats.org/officeDocument/2006/relationships/tags" Target="../tags/tag104.xml"/><Relationship Id="rId21" Type="http://schemas.openxmlformats.org/officeDocument/2006/relationships/slideLayout" Target="../slideLayouts/slideLayout5.xml"/><Relationship Id="rId7" Type="http://schemas.openxmlformats.org/officeDocument/2006/relationships/tags" Target="../tags/tag108.xml"/><Relationship Id="rId12" Type="http://schemas.openxmlformats.org/officeDocument/2006/relationships/tags" Target="../tags/tag113.xml"/><Relationship Id="rId17" Type="http://schemas.openxmlformats.org/officeDocument/2006/relationships/tags" Target="../tags/tag118.xml"/><Relationship Id="rId2" Type="http://schemas.openxmlformats.org/officeDocument/2006/relationships/tags" Target="../tags/tag103.xml"/><Relationship Id="rId16" Type="http://schemas.openxmlformats.org/officeDocument/2006/relationships/tags" Target="../tags/tag117.xml"/><Relationship Id="rId20" Type="http://schemas.openxmlformats.org/officeDocument/2006/relationships/tags" Target="../tags/tag121.xml"/><Relationship Id="rId1" Type="http://schemas.openxmlformats.org/officeDocument/2006/relationships/tags" Target="../tags/tag102.xml"/><Relationship Id="rId6" Type="http://schemas.openxmlformats.org/officeDocument/2006/relationships/tags" Target="../tags/tag107.xml"/><Relationship Id="rId11" Type="http://schemas.openxmlformats.org/officeDocument/2006/relationships/tags" Target="../tags/tag112.xml"/><Relationship Id="rId5" Type="http://schemas.openxmlformats.org/officeDocument/2006/relationships/tags" Target="../tags/tag106.xml"/><Relationship Id="rId15" Type="http://schemas.openxmlformats.org/officeDocument/2006/relationships/tags" Target="../tags/tag116.xml"/><Relationship Id="rId10" Type="http://schemas.openxmlformats.org/officeDocument/2006/relationships/tags" Target="../tags/tag111.xml"/><Relationship Id="rId19" Type="http://schemas.openxmlformats.org/officeDocument/2006/relationships/tags" Target="../tags/tag120.xml"/><Relationship Id="rId4" Type="http://schemas.openxmlformats.org/officeDocument/2006/relationships/tags" Target="../tags/tag105.xml"/><Relationship Id="rId9" Type="http://schemas.openxmlformats.org/officeDocument/2006/relationships/tags" Target="../tags/tag110.xml"/><Relationship Id="rId14" Type="http://schemas.openxmlformats.org/officeDocument/2006/relationships/tags" Target="../tags/tag115.xml"/></Relationships>
</file>

<file path=ppt/slides/_rels/slide7.xml.rels><?xml version="1.0" encoding="UTF-8" standalone="yes"?>
<Relationships xmlns="http://schemas.openxmlformats.org/package/2006/relationships"><Relationship Id="rId8" Type="http://schemas.openxmlformats.org/officeDocument/2006/relationships/tags" Target="../tags/tag129.xml"/><Relationship Id="rId13" Type="http://schemas.openxmlformats.org/officeDocument/2006/relationships/tags" Target="../tags/tag134.xml"/><Relationship Id="rId18" Type="http://schemas.openxmlformats.org/officeDocument/2006/relationships/tags" Target="../tags/tag139.xml"/><Relationship Id="rId3" Type="http://schemas.openxmlformats.org/officeDocument/2006/relationships/tags" Target="../tags/tag124.xml"/><Relationship Id="rId21" Type="http://schemas.openxmlformats.org/officeDocument/2006/relationships/slideLayout" Target="../slideLayouts/slideLayout7.xml"/><Relationship Id="rId7" Type="http://schemas.openxmlformats.org/officeDocument/2006/relationships/tags" Target="../tags/tag128.xml"/><Relationship Id="rId12" Type="http://schemas.openxmlformats.org/officeDocument/2006/relationships/tags" Target="../tags/tag133.xml"/><Relationship Id="rId17" Type="http://schemas.openxmlformats.org/officeDocument/2006/relationships/tags" Target="../tags/tag138.xml"/><Relationship Id="rId2" Type="http://schemas.openxmlformats.org/officeDocument/2006/relationships/tags" Target="../tags/tag123.xml"/><Relationship Id="rId16" Type="http://schemas.openxmlformats.org/officeDocument/2006/relationships/tags" Target="../tags/tag137.xml"/><Relationship Id="rId20" Type="http://schemas.openxmlformats.org/officeDocument/2006/relationships/tags" Target="../tags/tag141.xml"/><Relationship Id="rId1" Type="http://schemas.openxmlformats.org/officeDocument/2006/relationships/tags" Target="../tags/tag122.xml"/><Relationship Id="rId6" Type="http://schemas.openxmlformats.org/officeDocument/2006/relationships/tags" Target="../tags/tag127.xml"/><Relationship Id="rId11" Type="http://schemas.openxmlformats.org/officeDocument/2006/relationships/tags" Target="../tags/tag132.xml"/><Relationship Id="rId5" Type="http://schemas.openxmlformats.org/officeDocument/2006/relationships/tags" Target="../tags/tag126.xml"/><Relationship Id="rId15" Type="http://schemas.openxmlformats.org/officeDocument/2006/relationships/tags" Target="../tags/tag136.xml"/><Relationship Id="rId10" Type="http://schemas.openxmlformats.org/officeDocument/2006/relationships/tags" Target="../tags/tag131.xml"/><Relationship Id="rId19" Type="http://schemas.openxmlformats.org/officeDocument/2006/relationships/tags" Target="../tags/tag140.xml"/><Relationship Id="rId4" Type="http://schemas.openxmlformats.org/officeDocument/2006/relationships/tags" Target="../tags/tag125.xml"/><Relationship Id="rId9" Type="http://schemas.openxmlformats.org/officeDocument/2006/relationships/tags" Target="../tags/tag130.xml"/><Relationship Id="rId14" Type="http://schemas.openxmlformats.org/officeDocument/2006/relationships/tags" Target="../tags/tag135.xml"/></Relationships>
</file>

<file path=ppt/slides/_rels/slide8.xml.rels><?xml version="1.0" encoding="UTF-8" standalone="yes"?>
<Relationships xmlns="http://schemas.openxmlformats.org/package/2006/relationships"><Relationship Id="rId8" Type="http://schemas.openxmlformats.org/officeDocument/2006/relationships/tags" Target="../tags/tag149.xml"/><Relationship Id="rId13" Type="http://schemas.openxmlformats.org/officeDocument/2006/relationships/tags" Target="../tags/tag154.xml"/><Relationship Id="rId18" Type="http://schemas.openxmlformats.org/officeDocument/2006/relationships/tags" Target="../tags/tag159.xml"/><Relationship Id="rId3" Type="http://schemas.openxmlformats.org/officeDocument/2006/relationships/tags" Target="../tags/tag144.xml"/><Relationship Id="rId21" Type="http://schemas.openxmlformats.org/officeDocument/2006/relationships/slideLayout" Target="../slideLayouts/slideLayout7.xml"/><Relationship Id="rId7" Type="http://schemas.openxmlformats.org/officeDocument/2006/relationships/tags" Target="../tags/tag148.xml"/><Relationship Id="rId12" Type="http://schemas.openxmlformats.org/officeDocument/2006/relationships/tags" Target="../tags/tag153.xml"/><Relationship Id="rId17" Type="http://schemas.openxmlformats.org/officeDocument/2006/relationships/tags" Target="../tags/tag158.xml"/><Relationship Id="rId2" Type="http://schemas.openxmlformats.org/officeDocument/2006/relationships/tags" Target="../tags/tag143.xml"/><Relationship Id="rId16" Type="http://schemas.openxmlformats.org/officeDocument/2006/relationships/tags" Target="../tags/tag157.xml"/><Relationship Id="rId20" Type="http://schemas.openxmlformats.org/officeDocument/2006/relationships/tags" Target="../tags/tag161.xml"/><Relationship Id="rId1" Type="http://schemas.openxmlformats.org/officeDocument/2006/relationships/tags" Target="../tags/tag142.xml"/><Relationship Id="rId6" Type="http://schemas.openxmlformats.org/officeDocument/2006/relationships/tags" Target="../tags/tag147.xml"/><Relationship Id="rId11" Type="http://schemas.openxmlformats.org/officeDocument/2006/relationships/tags" Target="../tags/tag152.xml"/><Relationship Id="rId5" Type="http://schemas.openxmlformats.org/officeDocument/2006/relationships/tags" Target="../tags/tag146.xml"/><Relationship Id="rId15" Type="http://schemas.openxmlformats.org/officeDocument/2006/relationships/tags" Target="../tags/tag156.xml"/><Relationship Id="rId10" Type="http://schemas.openxmlformats.org/officeDocument/2006/relationships/tags" Target="../tags/tag151.xml"/><Relationship Id="rId19" Type="http://schemas.openxmlformats.org/officeDocument/2006/relationships/tags" Target="../tags/tag160.xml"/><Relationship Id="rId4" Type="http://schemas.openxmlformats.org/officeDocument/2006/relationships/tags" Target="../tags/tag145.xml"/><Relationship Id="rId9" Type="http://schemas.openxmlformats.org/officeDocument/2006/relationships/tags" Target="../tags/tag150.xml"/><Relationship Id="rId14" Type="http://schemas.openxmlformats.org/officeDocument/2006/relationships/tags" Target="../tags/tag155.xml"/></Relationships>
</file>

<file path=ppt/slides/_rels/slide9.xml.rels><?xml version="1.0" encoding="UTF-8" standalone="yes"?>
<Relationships xmlns="http://schemas.openxmlformats.org/package/2006/relationships"><Relationship Id="rId8" Type="http://schemas.openxmlformats.org/officeDocument/2006/relationships/tags" Target="../tags/tag169.xml"/><Relationship Id="rId13" Type="http://schemas.openxmlformats.org/officeDocument/2006/relationships/tags" Target="../tags/tag174.xml"/><Relationship Id="rId18" Type="http://schemas.openxmlformats.org/officeDocument/2006/relationships/tags" Target="../tags/tag179.xml"/><Relationship Id="rId3" Type="http://schemas.openxmlformats.org/officeDocument/2006/relationships/tags" Target="../tags/tag164.xml"/><Relationship Id="rId21" Type="http://schemas.openxmlformats.org/officeDocument/2006/relationships/slideLayout" Target="../slideLayouts/slideLayout7.xml"/><Relationship Id="rId7" Type="http://schemas.openxmlformats.org/officeDocument/2006/relationships/tags" Target="../tags/tag168.xml"/><Relationship Id="rId12" Type="http://schemas.openxmlformats.org/officeDocument/2006/relationships/tags" Target="../tags/tag173.xml"/><Relationship Id="rId17" Type="http://schemas.openxmlformats.org/officeDocument/2006/relationships/tags" Target="../tags/tag178.xml"/><Relationship Id="rId2" Type="http://schemas.openxmlformats.org/officeDocument/2006/relationships/tags" Target="../tags/tag163.xml"/><Relationship Id="rId16" Type="http://schemas.openxmlformats.org/officeDocument/2006/relationships/tags" Target="../tags/tag177.xml"/><Relationship Id="rId20" Type="http://schemas.openxmlformats.org/officeDocument/2006/relationships/tags" Target="../tags/tag181.xml"/><Relationship Id="rId1" Type="http://schemas.openxmlformats.org/officeDocument/2006/relationships/tags" Target="../tags/tag162.xml"/><Relationship Id="rId6" Type="http://schemas.openxmlformats.org/officeDocument/2006/relationships/tags" Target="../tags/tag167.xml"/><Relationship Id="rId11" Type="http://schemas.openxmlformats.org/officeDocument/2006/relationships/tags" Target="../tags/tag172.xml"/><Relationship Id="rId5" Type="http://schemas.openxmlformats.org/officeDocument/2006/relationships/tags" Target="../tags/tag166.xml"/><Relationship Id="rId15" Type="http://schemas.openxmlformats.org/officeDocument/2006/relationships/tags" Target="../tags/tag176.xml"/><Relationship Id="rId23" Type="http://schemas.openxmlformats.org/officeDocument/2006/relationships/hyperlink" Target="mailto:Pete.harder@brainstorming.work" TargetMode="External"/><Relationship Id="rId10" Type="http://schemas.openxmlformats.org/officeDocument/2006/relationships/tags" Target="../tags/tag171.xml"/><Relationship Id="rId19" Type="http://schemas.openxmlformats.org/officeDocument/2006/relationships/tags" Target="../tags/tag180.xml"/><Relationship Id="rId4" Type="http://schemas.openxmlformats.org/officeDocument/2006/relationships/tags" Target="../tags/tag165.xml"/><Relationship Id="rId9" Type="http://schemas.openxmlformats.org/officeDocument/2006/relationships/tags" Target="../tags/tag170.xml"/><Relationship Id="rId14" Type="http://schemas.openxmlformats.org/officeDocument/2006/relationships/tags" Target="../tags/tag175.xml"/><Relationship Id="rId22" Type="http://schemas.openxmlformats.org/officeDocument/2006/relationships/hyperlink" Target="mailto:Nanette.harder@brainstorming.wor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Nanaette\AppData\Local\Microsoft\Windows\INetCache\IE\X6HA4QPI\whatsapp-image-2017-11-06-at-22-04-35[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3400"/>
            <a:ext cx="9144000" cy="3093720"/>
          </a:xfrm>
          <a:prstGeom prst="rect">
            <a:avLst/>
          </a:prstGeom>
          <a:noFill/>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0" y="3886200"/>
            <a:ext cx="9144000" cy="1752600"/>
          </a:xfrm>
        </p:spPr>
        <p:txBody>
          <a:bodyPr>
            <a:normAutofit fontScale="55000" lnSpcReduction="20000"/>
          </a:bodyPr>
          <a:lstStyle/>
          <a:p>
            <a:r>
              <a:rPr lang="en-US" sz="6500" b="1" dirty="0" smtClean="0">
                <a:solidFill>
                  <a:schemeClr val="tx1"/>
                </a:solidFill>
              </a:rPr>
              <a:t>Human Factors in Organizational Hierarchy:</a:t>
            </a:r>
          </a:p>
          <a:p>
            <a:r>
              <a:rPr lang="en-US" sz="4700" b="1" dirty="0" smtClean="0">
                <a:solidFill>
                  <a:schemeClr val="tx1"/>
                </a:solidFill>
              </a:rPr>
              <a:t>How Project Management Can Identify Problem People</a:t>
            </a:r>
          </a:p>
          <a:p>
            <a:r>
              <a:rPr lang="en-US" sz="4400" dirty="0" smtClean="0">
                <a:solidFill>
                  <a:schemeClr val="tx1"/>
                </a:solidFill>
              </a:rPr>
              <a:t>By Peter M. Harder, MBA, BS </a:t>
            </a:r>
          </a:p>
          <a:p>
            <a:r>
              <a:rPr lang="en-US" sz="4400" dirty="0" smtClean="0">
                <a:solidFill>
                  <a:schemeClr val="tx1"/>
                </a:solidFill>
              </a:rPr>
              <a:t>&amp; Nanette V. Harder, MPH, BA  </a:t>
            </a:r>
          </a:p>
        </p:txBody>
      </p:sp>
    </p:spTree>
    <p:extLst>
      <p:ext uri="{BB962C8B-B14F-4D97-AF65-F5344CB8AC3E}">
        <p14:creationId xmlns:p14="http://schemas.microsoft.com/office/powerpoint/2010/main" val="3534674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57200" y="274638"/>
            <a:ext cx="8229600" cy="1699359"/>
            <a:chOff x="457200" y="274638"/>
            <a:chExt cx="8229600" cy="1699359"/>
          </a:xfrm>
        </p:grpSpPr>
        <p:sp>
          <p:nvSpPr>
            <p:cNvPr id="2"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References</a:t>
              </a:r>
              <a:endParaRPr lang="en-US" dirty="0"/>
            </a:p>
          </p:txBody>
        </p:sp>
        <p:sp>
          <p:nvSpPr>
            <p:cNvPr id="3" name="TextBox 2"/>
            <p:cNvSpPr txBox="1"/>
            <p:nvPr/>
          </p:nvSpPr>
          <p:spPr>
            <a:xfrm>
              <a:off x="914400" y="1143000"/>
              <a:ext cx="7315200" cy="830997"/>
            </a:xfrm>
            <a:prstGeom prst="rect">
              <a:avLst/>
            </a:prstGeom>
            <a:noFill/>
          </p:spPr>
          <p:txBody>
            <a:bodyPr wrap="square" rtlCol="0">
              <a:spAutoFit/>
            </a:bodyPr>
            <a:lstStyle/>
            <a:p>
              <a:pPr marL="461963" indent="-461963"/>
              <a:r>
                <a:rPr lang="en-US" sz="1200" dirty="0" smtClean="0"/>
                <a:t>Kellerman, B. (2004). </a:t>
              </a:r>
              <a:r>
                <a:rPr lang="en-US" sz="1200" i="1" dirty="0" smtClean="0"/>
                <a:t>Bad leadership: What it is, how it happens, why it matters</a:t>
              </a:r>
              <a:r>
                <a:rPr lang="en-US" sz="1200" dirty="0" smtClean="0"/>
                <a:t>. Harvard Business School Press.  Brighton, MA.</a:t>
              </a:r>
            </a:p>
            <a:p>
              <a:pPr marL="461963" indent="-461963"/>
              <a:r>
                <a:rPr lang="en-US" sz="1200" dirty="0" smtClean="0"/>
                <a:t>Widener University. (2017). </a:t>
              </a:r>
              <a:r>
                <a:rPr lang="en-US" sz="1200" i="1" dirty="0" smtClean="0"/>
                <a:t>Bad leadership</a:t>
              </a:r>
              <a:r>
                <a:rPr lang="en-US" sz="1200" dirty="0" smtClean="0"/>
                <a:t>. </a:t>
              </a:r>
              <a:r>
                <a:rPr lang="en-US" sz="1200" dirty="0"/>
                <a:t>Retrieved April 24, 2019 from </a:t>
              </a:r>
              <a:r>
                <a:rPr lang="en-US" sz="1200" dirty="0">
                  <a:hlinkClick r:id="rId2"/>
                </a:rPr>
                <a:t>http://</a:t>
              </a:r>
              <a:r>
                <a:rPr lang="en-US" sz="1200" dirty="0" smtClean="0">
                  <a:hlinkClick r:id="rId2"/>
                </a:rPr>
                <a:t>www.widener.edu/about/widener_values/leadership/oskin_leadership/az/bad.aspx</a:t>
              </a:r>
              <a:r>
                <a:rPr lang="en-US" sz="1200" dirty="0"/>
                <a:t> </a:t>
              </a:r>
              <a:endParaRPr lang="en-US" sz="1200" dirty="0" smtClean="0"/>
            </a:p>
          </p:txBody>
        </p:sp>
      </p:grpSp>
    </p:spTree>
    <p:extLst>
      <p:ext uri="{BB962C8B-B14F-4D97-AF65-F5344CB8AC3E}">
        <p14:creationId xmlns:p14="http://schemas.microsoft.com/office/powerpoint/2010/main" val="25935523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TextBox 49"/>
          <p:cNvSpPr txBox="1"/>
          <p:nvPr/>
        </p:nvSpPr>
        <p:spPr>
          <a:xfrm>
            <a:off x="1994955" y="1554824"/>
            <a:ext cx="6735764" cy="5078313"/>
          </a:xfrm>
          <a:prstGeom prst="rect">
            <a:avLst/>
          </a:prstGeom>
          <a:noFill/>
        </p:spPr>
        <p:txBody>
          <a:bodyPr wrap="square" rtlCol="0">
            <a:spAutoFit/>
          </a:bodyPr>
          <a:lstStyle/>
          <a:p>
            <a:r>
              <a:rPr lang="en-US" sz="3200" u="sng" dirty="0" smtClean="0"/>
              <a:t>Leader-Manager Relationship Balance</a:t>
            </a:r>
          </a:p>
          <a:p>
            <a:r>
              <a:rPr lang="en-US" sz="1200" dirty="0" smtClean="0"/>
              <a:t> </a:t>
            </a:r>
          </a:p>
          <a:p>
            <a:r>
              <a:rPr lang="en-US" sz="2800" dirty="0" smtClean="0"/>
              <a:t>Consists of complementary commitment to </a:t>
            </a:r>
          </a:p>
          <a:p>
            <a:endParaRPr lang="en-US" sz="1200" dirty="0" smtClean="0"/>
          </a:p>
          <a:p>
            <a:pPr marL="800100" lvl="1" indent="-342900">
              <a:buFont typeface="Arial" panose="020B0604020202020204" pitchFamily="34" charset="0"/>
              <a:buChar char="•"/>
            </a:pPr>
            <a:r>
              <a:rPr lang="en-US" sz="2000" dirty="0" smtClean="0"/>
              <a:t>Future long-term v. present short-term views.</a:t>
            </a:r>
          </a:p>
          <a:p>
            <a:pPr marL="171450" indent="-171450">
              <a:buFont typeface="Arial" panose="020B0604020202020204" pitchFamily="34" charset="0"/>
              <a:buChar char="•"/>
            </a:pPr>
            <a:endParaRPr lang="en-US" sz="1200" dirty="0" smtClean="0"/>
          </a:p>
          <a:p>
            <a:pPr marL="800100" lvl="1" indent="-342900">
              <a:buFont typeface="Arial" panose="020B0604020202020204" pitchFamily="34" charset="0"/>
              <a:buChar char="•"/>
            </a:pPr>
            <a:r>
              <a:rPr lang="en-US" sz="2000" dirty="0" smtClean="0"/>
              <a:t>Inspiring innovative organizational end-goal visions v. buy-in to departmental missions in shared core values.</a:t>
            </a:r>
            <a:endParaRPr lang="en-US" sz="2000" dirty="0"/>
          </a:p>
          <a:p>
            <a:pPr marL="171450" indent="-171450">
              <a:buFont typeface="Arial" panose="020B0604020202020204" pitchFamily="34" charset="0"/>
              <a:buChar char="•"/>
            </a:pPr>
            <a:endParaRPr lang="en-US" sz="1200" dirty="0" smtClean="0"/>
          </a:p>
          <a:p>
            <a:pPr marL="800100" lvl="1" indent="-342900">
              <a:buFont typeface="Arial" panose="020B0604020202020204" pitchFamily="34" charset="0"/>
              <a:buChar char="•"/>
            </a:pPr>
            <a:r>
              <a:rPr lang="en-US" sz="2000" dirty="0" smtClean="0"/>
              <a:t>Taking on roles with &gt; or &lt; significant impacts.</a:t>
            </a:r>
          </a:p>
          <a:p>
            <a:pPr marL="171450" indent="-171450">
              <a:buFont typeface="Arial" panose="020B0604020202020204" pitchFamily="34" charset="0"/>
              <a:buChar char="•"/>
            </a:pPr>
            <a:endParaRPr lang="en-US" sz="1200" dirty="0"/>
          </a:p>
          <a:p>
            <a:pPr marL="800100" lvl="1" indent="-342900">
              <a:buFont typeface="Arial" panose="020B0604020202020204" pitchFamily="34" charset="0"/>
              <a:buChar char="•"/>
            </a:pPr>
            <a:r>
              <a:rPr lang="en-US" sz="2000" dirty="0" smtClean="0"/>
              <a:t>Duties/responsibilities </a:t>
            </a:r>
            <a:r>
              <a:rPr lang="en-US" sz="2000" dirty="0"/>
              <a:t>at blunt v. sharp ends</a:t>
            </a:r>
            <a:r>
              <a:rPr lang="en-US" sz="2000" dirty="0" smtClean="0"/>
              <a:t>.</a:t>
            </a:r>
          </a:p>
          <a:p>
            <a:pPr marL="800100" lvl="1" indent="-342900">
              <a:buFont typeface="Arial" panose="020B0604020202020204" pitchFamily="34" charset="0"/>
              <a:buChar char="•"/>
            </a:pPr>
            <a:endParaRPr lang="en-US" sz="1200" dirty="0" smtClean="0"/>
          </a:p>
          <a:p>
            <a:pPr marL="800100" lvl="1" indent="-342900">
              <a:buFont typeface="Arial" panose="020B0604020202020204" pitchFamily="34" charset="0"/>
              <a:buChar char="•"/>
            </a:pPr>
            <a:r>
              <a:rPr lang="en-US" sz="2000" dirty="0" smtClean="0"/>
              <a:t>Strategic thinking &amp; planning v</a:t>
            </a:r>
            <a:r>
              <a:rPr lang="en-US" sz="2000" dirty="0"/>
              <a:t>. </a:t>
            </a:r>
            <a:r>
              <a:rPr lang="en-US" sz="2000" dirty="0" smtClean="0"/>
              <a:t>tactical staging &amp; using available logistical resources.</a:t>
            </a:r>
          </a:p>
          <a:p>
            <a:pPr marL="171450" indent="-171450">
              <a:buFont typeface="Arial" panose="020B0604020202020204" pitchFamily="34" charset="0"/>
              <a:buChar char="•"/>
            </a:pPr>
            <a:endParaRPr lang="en-US" sz="1200" dirty="0"/>
          </a:p>
          <a:p>
            <a:pPr marL="800100" lvl="1" indent="-342900">
              <a:buFont typeface="Arial" panose="020B0604020202020204" pitchFamily="34" charset="0"/>
              <a:buChar char="•"/>
            </a:pPr>
            <a:r>
              <a:rPr lang="en-US" sz="2000" dirty="0" smtClean="0"/>
              <a:t>Mentoring  of new leaders v</a:t>
            </a:r>
            <a:r>
              <a:rPr lang="en-US" sz="2000" dirty="0"/>
              <a:t>. </a:t>
            </a:r>
            <a:r>
              <a:rPr lang="en-US" sz="2000" dirty="0" smtClean="0"/>
              <a:t>coaching of KSAs of new departmental promotions or hires beyond orientation.</a:t>
            </a:r>
            <a:endParaRPr lang="en-US" sz="2000" dirty="0"/>
          </a:p>
        </p:txBody>
      </p:sp>
      <p:sp>
        <p:nvSpPr>
          <p:cNvPr id="48" name="Isosceles Triangle 47"/>
          <p:cNvSpPr/>
          <p:nvPr/>
        </p:nvSpPr>
        <p:spPr>
          <a:xfrm>
            <a:off x="5534685" y="2101886"/>
            <a:ext cx="254265" cy="180395"/>
          </a:xfrm>
          <a:prstGeom prst="triangl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6" name="Group 25"/>
          <p:cNvGrpSpPr/>
          <p:nvPr/>
        </p:nvGrpSpPr>
        <p:grpSpPr>
          <a:xfrm rot="16200000">
            <a:off x="-802745" y="3591984"/>
            <a:ext cx="4596341" cy="247650"/>
            <a:chOff x="51859" y="6562725"/>
            <a:chExt cx="4596341" cy="247650"/>
          </a:xfrm>
        </p:grpSpPr>
        <p:sp>
          <p:nvSpPr>
            <p:cNvPr id="27" name="Oval 26"/>
            <p:cNvSpPr/>
            <p:nvPr>
              <p:custDataLst>
                <p:tags r:id="rId21"/>
              </p:custDataLst>
            </p:nvPr>
          </p:nvSpPr>
          <p:spPr>
            <a:xfrm>
              <a:off x="51859" y="65722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p:cNvSpPr/>
            <p:nvPr>
              <p:custDataLst>
                <p:tags r:id="rId22"/>
              </p:custDataLst>
            </p:nvPr>
          </p:nvSpPr>
          <p:spPr>
            <a:xfrm>
              <a:off x="186267" y="665797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Oval 28"/>
            <p:cNvSpPr/>
            <p:nvPr>
              <p:custDataLst>
                <p:tags r:id="rId23"/>
              </p:custDataLst>
            </p:nvPr>
          </p:nvSpPr>
          <p:spPr>
            <a:xfrm>
              <a:off x="3987800"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p:cNvSpPr/>
            <p:nvPr>
              <p:custDataLst>
                <p:tags r:id="rId24"/>
              </p:custDataLst>
            </p:nvPr>
          </p:nvSpPr>
          <p:spPr>
            <a:xfrm>
              <a:off x="4097867" y="66389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custDataLst>
                <p:tags r:id="rId25"/>
              </p:custDataLst>
            </p:nvPr>
          </p:nvSpPr>
          <p:spPr>
            <a:xfrm>
              <a:off x="3311525"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custDataLst>
                <p:tags r:id="rId26"/>
              </p:custDataLst>
            </p:nvPr>
          </p:nvSpPr>
          <p:spPr>
            <a:xfrm>
              <a:off x="2647950"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custDataLst>
                <p:tags r:id="rId27"/>
              </p:custDataLst>
            </p:nvPr>
          </p:nvSpPr>
          <p:spPr>
            <a:xfrm>
              <a:off x="1987550"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custDataLst>
                <p:tags r:id="rId28"/>
              </p:custDataLst>
            </p:nvPr>
          </p:nvSpPr>
          <p:spPr>
            <a:xfrm>
              <a:off x="1327150" y="65722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custDataLst>
                <p:tags r:id="rId29"/>
              </p:custDataLst>
            </p:nvPr>
          </p:nvSpPr>
          <p:spPr>
            <a:xfrm>
              <a:off x="666750" y="658177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custDataLst>
                <p:tags r:id="rId30"/>
              </p:custDataLst>
            </p:nvPr>
          </p:nvSpPr>
          <p:spPr>
            <a:xfrm>
              <a:off x="3421591" y="66389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p:cNvSpPr/>
            <p:nvPr>
              <p:custDataLst>
                <p:tags r:id="rId31"/>
              </p:custDataLst>
            </p:nvPr>
          </p:nvSpPr>
          <p:spPr>
            <a:xfrm>
              <a:off x="3751791" y="66389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p:cNvSpPr/>
            <p:nvPr>
              <p:custDataLst>
                <p:tags r:id="rId32"/>
              </p:custDataLst>
            </p:nvPr>
          </p:nvSpPr>
          <p:spPr>
            <a:xfrm>
              <a:off x="2758016" y="66484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custDataLst>
                <p:tags r:id="rId33"/>
              </p:custDataLst>
            </p:nvPr>
          </p:nvSpPr>
          <p:spPr>
            <a:xfrm>
              <a:off x="3088216" y="66484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34"/>
              </p:custDataLst>
            </p:nvPr>
          </p:nvSpPr>
          <p:spPr>
            <a:xfrm>
              <a:off x="2097616" y="66484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35"/>
              </p:custDataLst>
            </p:nvPr>
          </p:nvSpPr>
          <p:spPr>
            <a:xfrm>
              <a:off x="2396066" y="66484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36"/>
              </p:custDataLst>
            </p:nvPr>
          </p:nvSpPr>
          <p:spPr>
            <a:xfrm>
              <a:off x="1437215" y="66484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37"/>
              </p:custDataLst>
            </p:nvPr>
          </p:nvSpPr>
          <p:spPr>
            <a:xfrm>
              <a:off x="1767416" y="665797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38"/>
              </p:custDataLst>
            </p:nvPr>
          </p:nvSpPr>
          <p:spPr>
            <a:xfrm>
              <a:off x="776816" y="665797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39"/>
              </p:custDataLst>
            </p:nvPr>
          </p:nvSpPr>
          <p:spPr>
            <a:xfrm>
              <a:off x="1107016" y="665797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40"/>
              </p:custDataLst>
            </p:nvPr>
          </p:nvSpPr>
          <p:spPr>
            <a:xfrm>
              <a:off x="446617" y="6638929"/>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Chain of Command &amp; Control</a:t>
            </a:r>
            <a:endParaRPr lang="en-US" dirty="0"/>
          </a:p>
        </p:txBody>
      </p:sp>
      <p:grpSp>
        <p:nvGrpSpPr>
          <p:cNvPr id="70" name="Group 69"/>
          <p:cNvGrpSpPr/>
          <p:nvPr/>
        </p:nvGrpSpPr>
        <p:grpSpPr>
          <a:xfrm>
            <a:off x="2273829" y="1066800"/>
            <a:ext cx="4596341" cy="247650"/>
            <a:chOff x="2273829" y="1066800"/>
            <a:chExt cx="4596341" cy="247650"/>
          </a:xfrm>
        </p:grpSpPr>
        <p:sp>
          <p:nvSpPr>
            <p:cNvPr id="71" name="Oval 70"/>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Oval 71"/>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Oval 72"/>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Oval 73"/>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Oval 74"/>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Oval 75"/>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Oval 76"/>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Oval 77"/>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Oval 78"/>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Oval 79"/>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Oval 80"/>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Oval 81"/>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Oval 82"/>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4" name="Oval 83"/>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Oval 84"/>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Oval 85"/>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7" name="Oval 86"/>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Oval 87"/>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Oval 88"/>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Oval 89"/>
            <p:cNvSpPr/>
            <p:nvPr>
              <p:custDataLst>
                <p:tags r:id="rId20"/>
              </p:custDataLst>
            </p:nvPr>
          </p:nvSpPr>
          <p:spPr>
            <a:xfrm>
              <a:off x="2686049"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0893041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normAutofit/>
          </a:bodyPr>
          <a:lstStyle/>
          <a:p>
            <a:r>
              <a:rPr lang="en-US" dirty="0" smtClean="0"/>
              <a:t>What is good about . . .</a:t>
            </a:r>
            <a:endParaRPr lang="en-US" dirty="0"/>
          </a:p>
        </p:txBody>
      </p:sp>
      <p:sp>
        <p:nvSpPr>
          <p:cNvPr id="4" name="Content Placeholder 3"/>
          <p:cNvSpPr>
            <a:spLocks noGrp="1"/>
          </p:cNvSpPr>
          <p:nvPr>
            <p:ph sz="half" idx="2"/>
          </p:nvPr>
        </p:nvSpPr>
        <p:spPr>
          <a:xfrm>
            <a:off x="457199" y="2174875"/>
            <a:ext cx="4522787" cy="3951288"/>
          </a:xfrm>
        </p:spPr>
        <p:txBody>
          <a:bodyPr>
            <a:normAutofit lnSpcReduction="10000"/>
          </a:bodyPr>
          <a:lstStyle/>
          <a:p>
            <a:r>
              <a:rPr lang="en-US" dirty="0" smtClean="0"/>
              <a:t>Upholding Either Office</a:t>
            </a:r>
          </a:p>
          <a:p>
            <a:pPr lvl="1"/>
            <a:r>
              <a:rPr lang="en-US" dirty="0" smtClean="0"/>
              <a:t>Conferring of &amp; appropriately acting upon authoritative titles.</a:t>
            </a:r>
          </a:p>
          <a:p>
            <a:pPr lvl="1"/>
            <a:r>
              <a:rPr lang="en-US" dirty="0" smtClean="0"/>
              <a:t>Playing significant roles from initial training to talent development &amp; eventually succession planning.</a:t>
            </a:r>
          </a:p>
          <a:p>
            <a:pPr lvl="1"/>
            <a:r>
              <a:rPr lang="en-US" dirty="0" smtClean="0"/>
              <a:t>Assignment &amp; assigning of real work tasks &amp; being given duties &amp; responsibilities commensurate to education, training, &amp; experience.</a:t>
            </a:r>
          </a:p>
          <a:p>
            <a:pPr lvl="1"/>
            <a:r>
              <a:rPr lang="en-US" dirty="0" smtClean="0"/>
              <a:t>Flexibility due to creative thinking in proven problem-solving KSAs.</a:t>
            </a:r>
          </a:p>
          <a:p>
            <a:pPr marL="457200" lvl="1" indent="0">
              <a:buNone/>
            </a:pPr>
            <a:endParaRPr lang="en-US" dirty="0"/>
          </a:p>
        </p:txBody>
      </p:sp>
      <p:sp>
        <p:nvSpPr>
          <p:cNvPr id="5" name="Text Placeholder 4"/>
          <p:cNvSpPr>
            <a:spLocks noGrp="1"/>
          </p:cNvSpPr>
          <p:nvPr>
            <p:ph type="body" sz="quarter" idx="3"/>
          </p:nvPr>
        </p:nvSpPr>
        <p:spPr/>
        <p:txBody>
          <a:bodyPr/>
          <a:lstStyle/>
          <a:p>
            <a:r>
              <a:rPr lang="en-US" dirty="0" smtClean="0"/>
              <a:t>What is bad about . . . </a:t>
            </a:r>
            <a:endParaRPr lang="en-US" dirty="0"/>
          </a:p>
        </p:txBody>
      </p:sp>
      <p:sp>
        <p:nvSpPr>
          <p:cNvPr id="6" name="Content Placeholder 5"/>
          <p:cNvSpPr>
            <a:spLocks noGrp="1"/>
          </p:cNvSpPr>
          <p:nvPr>
            <p:ph sz="quarter" idx="4"/>
          </p:nvPr>
        </p:nvSpPr>
        <p:spPr>
          <a:xfrm>
            <a:off x="4645025" y="2174875"/>
            <a:ext cx="4270375" cy="3951288"/>
          </a:xfrm>
        </p:spPr>
        <p:txBody>
          <a:bodyPr>
            <a:normAutofit lnSpcReduction="10000"/>
          </a:bodyPr>
          <a:lstStyle/>
          <a:p>
            <a:r>
              <a:rPr lang="en-US" dirty="0"/>
              <a:t>Not Upholding </a:t>
            </a:r>
            <a:r>
              <a:rPr lang="en-US" dirty="0" smtClean="0"/>
              <a:t>Either Office</a:t>
            </a:r>
          </a:p>
          <a:p>
            <a:pPr lvl="1"/>
            <a:r>
              <a:rPr lang="en-US" dirty="0" smtClean="0"/>
              <a:t>Installation of entitled, token, &amp;/or corrupt figureheads that are all title with no substance or virtuous character whatsoever.</a:t>
            </a:r>
          </a:p>
          <a:p>
            <a:pPr lvl="1"/>
            <a:r>
              <a:rPr lang="en-US" dirty="0" smtClean="0"/>
              <a:t>Uninspiring provisional place-holders are installed but never replaced or made permanent.</a:t>
            </a:r>
          </a:p>
          <a:p>
            <a:pPr lvl="1"/>
            <a:r>
              <a:rPr lang="en-US" dirty="0"/>
              <a:t>Sycophantic nominal bit parts are either played or active &amp;/or participative roles are ignored altogether</a:t>
            </a:r>
            <a:r>
              <a:rPr lang="en-US" dirty="0" smtClean="0"/>
              <a:t>.</a:t>
            </a:r>
            <a:endParaRPr lang="en-US" dirty="0"/>
          </a:p>
        </p:txBody>
      </p:sp>
      <p:sp>
        <p:nvSpPr>
          <p:cNvPr id="29"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Chain of Command &amp; Control</a:t>
            </a:r>
            <a:endParaRPr lang="en-US" dirty="0"/>
          </a:p>
        </p:txBody>
      </p:sp>
      <p:grpSp>
        <p:nvGrpSpPr>
          <p:cNvPr id="50" name="Group 49"/>
          <p:cNvGrpSpPr/>
          <p:nvPr/>
        </p:nvGrpSpPr>
        <p:grpSpPr>
          <a:xfrm>
            <a:off x="2273829" y="1066800"/>
            <a:ext cx="4596341" cy="247650"/>
            <a:chOff x="2273829" y="1066800"/>
            <a:chExt cx="4596341" cy="247650"/>
          </a:xfrm>
        </p:grpSpPr>
        <p:sp>
          <p:nvSpPr>
            <p:cNvPr id="51" name="Oval 50"/>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Oval 51"/>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Oval 52"/>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Oval 53"/>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Oval 54"/>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Oval 55"/>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Oval 56"/>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Oval 57"/>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Oval 58"/>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Oval 59"/>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Oval 60"/>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Oval 61"/>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Oval 62"/>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Oval 63"/>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Oval 64"/>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Oval 65"/>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Oval 66"/>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Oval 67"/>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Oval 68"/>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Oval 69"/>
            <p:cNvSpPr/>
            <p:nvPr>
              <p:custDataLst>
                <p:tags r:id="rId20"/>
              </p:custDataLst>
            </p:nvPr>
          </p:nvSpPr>
          <p:spPr>
            <a:xfrm>
              <a:off x="2686049"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7909574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normAutofit/>
          </a:bodyPr>
          <a:lstStyle/>
          <a:p>
            <a:r>
              <a:rPr lang="en-US" dirty="0" smtClean="0"/>
              <a:t>What is good about . . .</a:t>
            </a:r>
            <a:endParaRPr lang="en-US" dirty="0"/>
          </a:p>
        </p:txBody>
      </p:sp>
      <p:sp>
        <p:nvSpPr>
          <p:cNvPr id="4" name="Content Placeholder 3"/>
          <p:cNvSpPr>
            <a:spLocks noGrp="1"/>
          </p:cNvSpPr>
          <p:nvPr>
            <p:ph sz="half" idx="2"/>
          </p:nvPr>
        </p:nvSpPr>
        <p:spPr>
          <a:xfrm>
            <a:off x="457199" y="2174875"/>
            <a:ext cx="4522787" cy="3951288"/>
          </a:xfrm>
        </p:spPr>
        <p:txBody>
          <a:bodyPr>
            <a:normAutofit/>
          </a:bodyPr>
          <a:lstStyle/>
          <a:p>
            <a:r>
              <a:rPr lang="en-US" dirty="0" smtClean="0"/>
              <a:t>Upholding Either Office</a:t>
            </a:r>
          </a:p>
          <a:p>
            <a:pPr lvl="1"/>
            <a:r>
              <a:rPr lang="en-US" dirty="0" smtClean="0"/>
              <a:t>Readiness to meet the daily grind &amp; contingencies. </a:t>
            </a:r>
          </a:p>
          <a:p>
            <a:pPr lvl="1"/>
            <a:r>
              <a:rPr lang="en-US" dirty="0" smtClean="0"/>
              <a:t>Ability to use tools </a:t>
            </a:r>
            <a:r>
              <a:rPr lang="en-US" dirty="0"/>
              <a:t>&amp;/or techniques of the trade to analyze </a:t>
            </a:r>
            <a:r>
              <a:rPr lang="en-US" dirty="0" smtClean="0"/>
              <a:t>present &amp; future situations </a:t>
            </a:r>
            <a:r>
              <a:rPr lang="en-US" dirty="0"/>
              <a:t>(e.g., BSC SWOT</a:t>
            </a:r>
            <a:r>
              <a:rPr lang="en-US" dirty="0" smtClean="0"/>
              <a:t>).</a:t>
            </a:r>
          </a:p>
          <a:p>
            <a:pPr lvl="1"/>
            <a:r>
              <a:rPr lang="en-US" dirty="0" smtClean="0"/>
              <a:t>Ability to establish SMART (specific</a:t>
            </a:r>
            <a:r>
              <a:rPr lang="en-US" dirty="0"/>
              <a:t>, measurable, achievable, realistic, &amp; </a:t>
            </a:r>
            <a:r>
              <a:rPr lang="en-US" dirty="0" smtClean="0"/>
              <a:t>time-bound) goals &amp;/or objectives.</a:t>
            </a:r>
            <a:endParaRPr lang="en-US" dirty="0"/>
          </a:p>
        </p:txBody>
      </p:sp>
      <p:sp>
        <p:nvSpPr>
          <p:cNvPr id="5" name="Text Placeholder 4"/>
          <p:cNvSpPr>
            <a:spLocks noGrp="1"/>
          </p:cNvSpPr>
          <p:nvPr>
            <p:ph type="body" sz="quarter" idx="3"/>
          </p:nvPr>
        </p:nvSpPr>
        <p:spPr/>
        <p:txBody>
          <a:bodyPr/>
          <a:lstStyle/>
          <a:p>
            <a:r>
              <a:rPr lang="en-US" dirty="0" smtClean="0"/>
              <a:t>What is bad about . . . </a:t>
            </a:r>
            <a:endParaRPr lang="en-US" dirty="0"/>
          </a:p>
        </p:txBody>
      </p:sp>
      <p:sp>
        <p:nvSpPr>
          <p:cNvPr id="6" name="Content Placeholder 5"/>
          <p:cNvSpPr>
            <a:spLocks noGrp="1"/>
          </p:cNvSpPr>
          <p:nvPr>
            <p:ph sz="quarter" idx="4"/>
          </p:nvPr>
        </p:nvSpPr>
        <p:spPr>
          <a:xfrm>
            <a:off x="4645025" y="2174875"/>
            <a:ext cx="4270375" cy="3951288"/>
          </a:xfrm>
        </p:spPr>
        <p:txBody>
          <a:bodyPr>
            <a:normAutofit/>
          </a:bodyPr>
          <a:lstStyle/>
          <a:p>
            <a:r>
              <a:rPr lang="en-US" dirty="0"/>
              <a:t>Not Upholding </a:t>
            </a:r>
            <a:r>
              <a:rPr lang="en-US" dirty="0" smtClean="0"/>
              <a:t>Either Office</a:t>
            </a:r>
          </a:p>
          <a:p>
            <a:pPr lvl="1"/>
            <a:r>
              <a:rPr lang="en-US" dirty="0" smtClean="0"/>
              <a:t>Inflexibility due to rote thinking.</a:t>
            </a:r>
          </a:p>
          <a:p>
            <a:pPr lvl="1"/>
            <a:r>
              <a:rPr lang="en-US" dirty="0" smtClean="0"/>
              <a:t>Inability or unwillingness to use BSC SWOT.</a:t>
            </a:r>
          </a:p>
          <a:p>
            <a:pPr lvl="1"/>
            <a:r>
              <a:rPr lang="en-US" dirty="0"/>
              <a:t>Inability or unwillingness to use </a:t>
            </a:r>
            <a:r>
              <a:rPr lang="en-US" dirty="0" smtClean="0"/>
              <a:t>SMART </a:t>
            </a:r>
            <a:r>
              <a:rPr lang="en-US" dirty="0"/>
              <a:t>goals &amp;/or objectives</a:t>
            </a:r>
            <a:r>
              <a:rPr lang="en-US" dirty="0" smtClean="0"/>
              <a:t>.</a:t>
            </a:r>
          </a:p>
        </p:txBody>
      </p:sp>
      <p:sp>
        <p:nvSpPr>
          <p:cNvPr id="29"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Chain of Command &amp; Control</a:t>
            </a:r>
            <a:endParaRPr lang="en-US" dirty="0"/>
          </a:p>
        </p:txBody>
      </p:sp>
      <p:grpSp>
        <p:nvGrpSpPr>
          <p:cNvPr id="50" name="Group 49"/>
          <p:cNvGrpSpPr/>
          <p:nvPr/>
        </p:nvGrpSpPr>
        <p:grpSpPr>
          <a:xfrm>
            <a:off x="2273829" y="1066800"/>
            <a:ext cx="4596341" cy="247650"/>
            <a:chOff x="2273829" y="1066800"/>
            <a:chExt cx="4596341" cy="247650"/>
          </a:xfrm>
        </p:grpSpPr>
        <p:sp>
          <p:nvSpPr>
            <p:cNvPr id="51" name="Oval 50"/>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Oval 51"/>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Oval 52"/>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Oval 53"/>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Oval 54"/>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Oval 55"/>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Oval 56"/>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Oval 57"/>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Oval 58"/>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Oval 59"/>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Oval 60"/>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Oval 61"/>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Oval 62"/>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Oval 63"/>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Oval 64"/>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Oval 65"/>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Oval 66"/>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Oval 67"/>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Oval 68"/>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Oval 69"/>
            <p:cNvSpPr/>
            <p:nvPr>
              <p:custDataLst>
                <p:tags r:id="rId20"/>
              </p:custDataLst>
            </p:nvPr>
          </p:nvSpPr>
          <p:spPr>
            <a:xfrm>
              <a:off x="2686049"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5449759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normAutofit/>
          </a:bodyPr>
          <a:lstStyle/>
          <a:p>
            <a:r>
              <a:rPr lang="en-US" dirty="0" smtClean="0"/>
              <a:t>What is good about . . .</a:t>
            </a:r>
            <a:endParaRPr lang="en-US" dirty="0"/>
          </a:p>
        </p:txBody>
      </p:sp>
      <p:sp>
        <p:nvSpPr>
          <p:cNvPr id="4" name="Content Placeholder 3"/>
          <p:cNvSpPr>
            <a:spLocks noGrp="1"/>
          </p:cNvSpPr>
          <p:nvPr>
            <p:ph sz="half" idx="2"/>
          </p:nvPr>
        </p:nvSpPr>
        <p:spPr>
          <a:xfrm>
            <a:off x="457199" y="2174875"/>
            <a:ext cx="4522787" cy="3951288"/>
          </a:xfrm>
        </p:spPr>
        <p:txBody>
          <a:bodyPr>
            <a:normAutofit/>
          </a:bodyPr>
          <a:lstStyle/>
          <a:p>
            <a:r>
              <a:rPr lang="en-US" dirty="0" smtClean="0"/>
              <a:t>Upholding Either Office</a:t>
            </a:r>
          </a:p>
          <a:p>
            <a:pPr lvl="1"/>
            <a:r>
              <a:rPr lang="en-US" dirty="0" smtClean="0"/>
              <a:t>Ability to conduct project management via use of Gantt chart milestone deadlines.</a:t>
            </a:r>
          </a:p>
          <a:p>
            <a:pPr lvl="1"/>
            <a:r>
              <a:rPr lang="en-US" dirty="0" smtClean="0"/>
              <a:t>Ability to conduct statistical </a:t>
            </a:r>
            <a:r>
              <a:rPr lang="en-US" dirty="0"/>
              <a:t>analyses in </a:t>
            </a:r>
            <a:r>
              <a:rPr lang="en-US" dirty="0" smtClean="0"/>
              <a:t>the determinations of significance </a:t>
            </a:r>
            <a:r>
              <a:rPr lang="en-US" dirty="0"/>
              <a:t>of </a:t>
            </a:r>
            <a:r>
              <a:rPr lang="en-US" dirty="0" smtClean="0"/>
              <a:t>impacts.</a:t>
            </a:r>
          </a:p>
          <a:p>
            <a:pPr lvl="1"/>
            <a:r>
              <a:rPr lang="en-US" dirty="0" smtClean="0"/>
              <a:t>Ability to use regular feedback </a:t>
            </a:r>
            <a:r>
              <a:rPr lang="en-US" dirty="0"/>
              <a:t>loops (e.g., Risk Management Bow-Tie). </a:t>
            </a:r>
            <a:endParaRPr lang="en-US" dirty="0" smtClean="0"/>
          </a:p>
          <a:p>
            <a:pPr lvl="1"/>
            <a:endParaRPr lang="en-US" dirty="0"/>
          </a:p>
        </p:txBody>
      </p:sp>
      <p:sp>
        <p:nvSpPr>
          <p:cNvPr id="5" name="Text Placeholder 4"/>
          <p:cNvSpPr>
            <a:spLocks noGrp="1"/>
          </p:cNvSpPr>
          <p:nvPr>
            <p:ph type="body" sz="quarter" idx="3"/>
          </p:nvPr>
        </p:nvSpPr>
        <p:spPr/>
        <p:txBody>
          <a:bodyPr/>
          <a:lstStyle/>
          <a:p>
            <a:r>
              <a:rPr lang="en-US" dirty="0" smtClean="0"/>
              <a:t>What is bad about . . . </a:t>
            </a:r>
            <a:endParaRPr lang="en-US" dirty="0"/>
          </a:p>
        </p:txBody>
      </p:sp>
      <p:sp>
        <p:nvSpPr>
          <p:cNvPr id="6" name="Content Placeholder 5"/>
          <p:cNvSpPr>
            <a:spLocks noGrp="1"/>
          </p:cNvSpPr>
          <p:nvPr>
            <p:ph sz="quarter" idx="4"/>
          </p:nvPr>
        </p:nvSpPr>
        <p:spPr>
          <a:xfrm>
            <a:off x="4645025" y="2174875"/>
            <a:ext cx="4270375" cy="3951288"/>
          </a:xfrm>
        </p:spPr>
        <p:txBody>
          <a:bodyPr>
            <a:normAutofit fontScale="92500" lnSpcReduction="10000"/>
          </a:bodyPr>
          <a:lstStyle/>
          <a:p>
            <a:r>
              <a:rPr lang="en-US" dirty="0"/>
              <a:t>Not Upholding </a:t>
            </a:r>
            <a:r>
              <a:rPr lang="en-US" dirty="0" smtClean="0"/>
              <a:t>Either Office</a:t>
            </a:r>
          </a:p>
          <a:p>
            <a:pPr lvl="1"/>
            <a:r>
              <a:rPr lang="en-US" dirty="0" smtClean="0"/>
              <a:t>Being unprepared </a:t>
            </a:r>
            <a:r>
              <a:rPr lang="en-US" dirty="0"/>
              <a:t>for emergencies</a:t>
            </a:r>
            <a:r>
              <a:rPr lang="en-US" dirty="0" smtClean="0"/>
              <a:t>.</a:t>
            </a:r>
          </a:p>
          <a:p>
            <a:pPr lvl="1"/>
            <a:r>
              <a:rPr lang="en-US" dirty="0" smtClean="0"/>
              <a:t>Inability or unwillingness to use Gantt charts.</a:t>
            </a:r>
          </a:p>
          <a:p>
            <a:pPr lvl="1"/>
            <a:r>
              <a:rPr lang="en-US" dirty="0" smtClean="0"/>
              <a:t>Inability or unwillingness to use data statistics for the purpose of evaluation of impactful results.</a:t>
            </a:r>
          </a:p>
          <a:p>
            <a:pPr lvl="1"/>
            <a:r>
              <a:rPr lang="en-US" dirty="0" smtClean="0"/>
              <a:t>Inability or unwillingness to use ongoing feedback up and down the chain of command &amp; control via the Risk </a:t>
            </a:r>
            <a:r>
              <a:rPr lang="en-US" smtClean="0"/>
              <a:t>Management Bow-Tie.</a:t>
            </a:r>
            <a:endParaRPr lang="en-US" dirty="0" smtClean="0"/>
          </a:p>
        </p:txBody>
      </p:sp>
      <p:sp>
        <p:nvSpPr>
          <p:cNvPr id="29"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Chain of Command &amp; Control</a:t>
            </a:r>
            <a:endParaRPr lang="en-US" dirty="0"/>
          </a:p>
        </p:txBody>
      </p:sp>
      <p:grpSp>
        <p:nvGrpSpPr>
          <p:cNvPr id="50" name="Group 49"/>
          <p:cNvGrpSpPr/>
          <p:nvPr/>
        </p:nvGrpSpPr>
        <p:grpSpPr>
          <a:xfrm>
            <a:off x="2273829" y="1066800"/>
            <a:ext cx="4596341" cy="247650"/>
            <a:chOff x="2273829" y="1066800"/>
            <a:chExt cx="4596341" cy="247650"/>
          </a:xfrm>
        </p:grpSpPr>
        <p:sp>
          <p:nvSpPr>
            <p:cNvPr id="51" name="Oval 50"/>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Oval 51"/>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Oval 52"/>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Oval 53"/>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Oval 54"/>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Oval 55"/>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Oval 56"/>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Oval 57"/>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Oval 58"/>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Oval 59"/>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Oval 60"/>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Oval 61"/>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Oval 62"/>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Oval 63"/>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Oval 64"/>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Oval 65"/>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Oval 66"/>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Oval 67"/>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Oval 68"/>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Oval 69"/>
            <p:cNvSpPr/>
            <p:nvPr>
              <p:custDataLst>
                <p:tags r:id="rId20"/>
              </p:custDataLst>
            </p:nvPr>
          </p:nvSpPr>
          <p:spPr>
            <a:xfrm>
              <a:off x="2686049"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610781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normAutofit/>
          </a:bodyPr>
          <a:lstStyle/>
          <a:p>
            <a:r>
              <a:rPr lang="en-US" dirty="0" smtClean="0"/>
              <a:t>What is good about . . .</a:t>
            </a:r>
            <a:endParaRPr lang="en-US" dirty="0"/>
          </a:p>
        </p:txBody>
      </p:sp>
      <p:sp>
        <p:nvSpPr>
          <p:cNvPr id="4" name="Content Placeholder 3"/>
          <p:cNvSpPr>
            <a:spLocks noGrp="1"/>
          </p:cNvSpPr>
          <p:nvPr>
            <p:ph sz="half" idx="2"/>
          </p:nvPr>
        </p:nvSpPr>
        <p:spPr>
          <a:xfrm>
            <a:off x="457199" y="2174875"/>
            <a:ext cx="4522787" cy="3951288"/>
          </a:xfrm>
        </p:spPr>
        <p:txBody>
          <a:bodyPr>
            <a:normAutofit fontScale="92500" lnSpcReduction="10000"/>
          </a:bodyPr>
          <a:lstStyle/>
          <a:p>
            <a:r>
              <a:rPr lang="en-US" dirty="0" smtClean="0"/>
              <a:t>Upholding Either Office</a:t>
            </a:r>
          </a:p>
          <a:p>
            <a:pPr lvl="1"/>
            <a:r>
              <a:rPr lang="en-US" dirty="0" smtClean="0"/>
              <a:t>Entrepreneurial &amp; intrapreneurial innovation of new businesses, new products, &amp; new services.</a:t>
            </a:r>
          </a:p>
          <a:p>
            <a:pPr lvl="1"/>
            <a:r>
              <a:rPr lang="en-US" dirty="0" smtClean="0"/>
              <a:t>Organizational &amp; departmental nimbleness in workflow processes.</a:t>
            </a:r>
          </a:p>
          <a:p>
            <a:pPr lvl="1"/>
            <a:r>
              <a:rPr lang="en-US" dirty="0" smtClean="0"/>
              <a:t>Being in influential positions to shape organizational cultures &amp; structures, &amp; public opinion based upon  legitimate knowledge &amp; an understanding of all of the facts.</a:t>
            </a:r>
          </a:p>
          <a:p>
            <a:pPr lvl="1"/>
            <a:r>
              <a:rPr lang="en-US" dirty="0" smtClean="0"/>
              <a:t>Being in an agile position to identify, initiate, &amp; respond to competition.   </a:t>
            </a:r>
            <a:endParaRPr lang="en-US" dirty="0"/>
          </a:p>
        </p:txBody>
      </p:sp>
      <p:sp>
        <p:nvSpPr>
          <p:cNvPr id="5" name="Text Placeholder 4"/>
          <p:cNvSpPr>
            <a:spLocks noGrp="1"/>
          </p:cNvSpPr>
          <p:nvPr>
            <p:ph type="body" sz="quarter" idx="3"/>
          </p:nvPr>
        </p:nvSpPr>
        <p:spPr/>
        <p:txBody>
          <a:bodyPr/>
          <a:lstStyle/>
          <a:p>
            <a:r>
              <a:rPr lang="en-US" dirty="0" smtClean="0"/>
              <a:t>What is bad about . . . </a:t>
            </a:r>
            <a:endParaRPr lang="en-US" dirty="0"/>
          </a:p>
        </p:txBody>
      </p:sp>
      <p:sp>
        <p:nvSpPr>
          <p:cNvPr id="6" name="Content Placeholder 5"/>
          <p:cNvSpPr>
            <a:spLocks noGrp="1"/>
          </p:cNvSpPr>
          <p:nvPr>
            <p:ph sz="quarter" idx="4"/>
          </p:nvPr>
        </p:nvSpPr>
        <p:spPr>
          <a:xfrm>
            <a:off x="4645025" y="2174875"/>
            <a:ext cx="4498975" cy="3951288"/>
          </a:xfrm>
        </p:spPr>
        <p:txBody>
          <a:bodyPr>
            <a:normAutofit fontScale="92500" lnSpcReduction="10000"/>
          </a:bodyPr>
          <a:lstStyle/>
          <a:p>
            <a:r>
              <a:rPr lang="en-US" dirty="0"/>
              <a:t>Not Upholding </a:t>
            </a:r>
            <a:r>
              <a:rPr lang="en-US" dirty="0" smtClean="0"/>
              <a:t>Either Office</a:t>
            </a:r>
          </a:p>
          <a:p>
            <a:pPr lvl="1"/>
            <a:r>
              <a:rPr lang="en-US" dirty="0"/>
              <a:t>Being stuck &amp; not moving forward with new initiatives; innovative ideas/concepts; product lines &amp; services; &amp; evermore efficacious, effective, &amp; efficient departmental workflow processes</a:t>
            </a:r>
            <a:r>
              <a:rPr lang="en-US" dirty="0" smtClean="0"/>
              <a:t>.</a:t>
            </a:r>
          </a:p>
          <a:p>
            <a:pPr lvl="1"/>
            <a:r>
              <a:rPr lang="en-US" dirty="0" smtClean="0"/>
              <a:t>Declining market share due to no real change in organizational culture and hierarchal structure due to no change in organizational leadership-department managers with inability or unwillingness to be flexible, nimble, &amp; adapt in lessons learned.</a:t>
            </a:r>
          </a:p>
        </p:txBody>
      </p:sp>
      <p:sp>
        <p:nvSpPr>
          <p:cNvPr id="29"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Chain of Command &amp; Control</a:t>
            </a:r>
            <a:endParaRPr lang="en-US" dirty="0"/>
          </a:p>
        </p:txBody>
      </p:sp>
      <p:grpSp>
        <p:nvGrpSpPr>
          <p:cNvPr id="50" name="Group 49"/>
          <p:cNvGrpSpPr/>
          <p:nvPr/>
        </p:nvGrpSpPr>
        <p:grpSpPr>
          <a:xfrm>
            <a:off x="2273829" y="1066800"/>
            <a:ext cx="4596341" cy="247650"/>
            <a:chOff x="2273829" y="1066800"/>
            <a:chExt cx="4596341" cy="247650"/>
          </a:xfrm>
        </p:grpSpPr>
        <p:sp>
          <p:nvSpPr>
            <p:cNvPr id="51" name="Oval 50"/>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Oval 51"/>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Oval 52"/>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Oval 53"/>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Oval 54"/>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Oval 55"/>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Oval 56"/>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Oval 57"/>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Oval 58"/>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Oval 59"/>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Oval 60"/>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Oval 61"/>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Oval 62"/>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Oval 63"/>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Oval 64"/>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Oval 65"/>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Oval 66"/>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Oval 67"/>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Oval 68"/>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Oval 69"/>
            <p:cNvSpPr/>
            <p:nvPr>
              <p:custDataLst>
                <p:tags r:id="rId20"/>
              </p:custDataLst>
            </p:nvPr>
          </p:nvSpPr>
          <p:spPr>
            <a:xfrm>
              <a:off x="2686049"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7845809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457200" y="274638"/>
            <a:ext cx="8229600" cy="6355476"/>
            <a:chOff x="457200" y="274638"/>
            <a:chExt cx="8229600" cy="6355476"/>
          </a:xfrm>
        </p:grpSpPr>
        <p:sp>
          <p:nvSpPr>
            <p:cNvPr id="3"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Identification of Problems</a:t>
              </a:r>
              <a:endParaRPr lang="en-US" dirty="0"/>
            </a:p>
          </p:txBody>
        </p:sp>
        <p:sp>
          <p:nvSpPr>
            <p:cNvPr id="4" name="TextBox 3"/>
            <p:cNvSpPr txBox="1"/>
            <p:nvPr/>
          </p:nvSpPr>
          <p:spPr>
            <a:xfrm>
              <a:off x="609600" y="1828800"/>
              <a:ext cx="7924800" cy="4801314"/>
            </a:xfrm>
            <a:prstGeom prst="rect">
              <a:avLst/>
            </a:prstGeom>
            <a:noFill/>
          </p:spPr>
          <p:txBody>
            <a:bodyPr wrap="square" rtlCol="0">
              <a:spAutoFit/>
            </a:bodyPr>
            <a:lstStyle/>
            <a:p>
              <a:r>
                <a:rPr lang="en-US" sz="2400" b="1" dirty="0" smtClean="0"/>
                <a:t>Symptomatology:</a:t>
              </a:r>
            </a:p>
            <a:p>
              <a:endParaRPr lang="en-US" dirty="0" smtClean="0"/>
            </a:p>
            <a:p>
              <a:endParaRPr lang="en-US" dirty="0" smtClean="0"/>
            </a:p>
            <a:p>
              <a:endParaRPr lang="en-US" dirty="0"/>
            </a:p>
            <a:p>
              <a:endParaRPr lang="en-US" sz="1200" dirty="0"/>
            </a:p>
            <a:p>
              <a:r>
                <a:rPr lang="en-US" dirty="0"/>
                <a:t>According to Kellerman (2004), there are seven </a:t>
              </a:r>
              <a:r>
                <a:rPr lang="en-US" dirty="0" smtClean="0"/>
                <a:t>(7) types </a:t>
              </a:r>
              <a:r>
                <a:rPr lang="en-US" dirty="0"/>
                <a:t>of bad leadership: (a) incompetent, (b) rigid, (c) intemperate, (d) callous, (e) corrupt, (f) insular, and (e) evil</a:t>
              </a:r>
              <a:r>
                <a:rPr lang="en-US" dirty="0" smtClean="0"/>
                <a:t>. Yet, in cults of personality alignment of core values&gt;belief systems&gt;visions is extremely common. The problem is that by focusing primarily on the characteristic traits of exemplary good leaders, bad leaders, bad managers, and bad leadership-management teams and their bad followers that mirror each other via cloning, peer pressure, and groupthink are frequently ignored (Widener, 2017). This really is contrary to the way most lessons are initially learned by humans with exposure to failure. The key idea to overcoming this concern is through examining case studies of bad leaders, who by definition have not properly or “effectively exercised their power, authority, or influence” </a:t>
              </a:r>
              <a:r>
                <a:rPr lang="en-US" dirty="0"/>
                <a:t>(Widener, </a:t>
              </a:r>
              <a:r>
                <a:rPr lang="en-US" dirty="0" smtClean="0"/>
                <a:t>2017). In this way, bad leadership can be proactively identified, retrained, restrained, and eschewed from an organization.</a:t>
              </a:r>
              <a:endParaRPr lang="en-US" dirty="0"/>
            </a:p>
          </p:txBody>
        </p:sp>
        <p:grpSp>
          <p:nvGrpSpPr>
            <p:cNvPr id="5" name="Group 4"/>
            <p:cNvGrpSpPr/>
            <p:nvPr/>
          </p:nvGrpSpPr>
          <p:grpSpPr>
            <a:xfrm>
              <a:off x="2273829" y="1066800"/>
              <a:ext cx="4596341" cy="247650"/>
              <a:chOff x="2273829" y="1066800"/>
              <a:chExt cx="4596341" cy="247650"/>
            </a:xfrm>
          </p:grpSpPr>
          <p:sp>
            <p:nvSpPr>
              <p:cNvPr id="6" name="Oval 5"/>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p:cNvSpPr/>
              <p:nvPr>
                <p:custDataLst>
                  <p:tags r:id="rId20"/>
                </p:custDataLst>
              </p:nvPr>
            </p:nvSpPr>
            <p:spPr>
              <a:xfrm>
                <a:off x="2686049"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27" name="Rectangle 26"/>
          <p:cNvSpPr/>
          <p:nvPr/>
        </p:nvSpPr>
        <p:spPr>
          <a:xfrm>
            <a:off x="685800" y="2438400"/>
            <a:ext cx="7543800" cy="646331"/>
          </a:xfrm>
          <a:prstGeom prst="rect">
            <a:avLst/>
          </a:prstGeom>
        </p:spPr>
        <p:txBody>
          <a:bodyPr wrap="square">
            <a:spAutoFit/>
          </a:bodyPr>
          <a:lstStyle/>
          <a:p>
            <a:r>
              <a:rPr lang="en-US" sz="1200" dirty="0"/>
              <a:t>"Placing bad leadership along two different axes – ineffective and unethical – clarifies how the word bad is being used…It’s possible for leaders, and followers, to be simultaneously effective and unethical and it’s also possible for leaders, and followers, to be simultaneously ethical and ineffective." </a:t>
            </a:r>
            <a:r>
              <a:rPr lang="en-US" sz="1200" dirty="0" smtClean="0"/>
              <a:t>(Kellerman, 2004, p</a:t>
            </a:r>
            <a:r>
              <a:rPr lang="en-US" sz="1200" dirty="0"/>
              <a:t>. </a:t>
            </a:r>
            <a:r>
              <a:rPr lang="en-US" sz="1200" dirty="0" smtClean="0"/>
              <a:t>219)</a:t>
            </a:r>
            <a:r>
              <a:rPr lang="en-US" sz="1200" dirty="0"/>
              <a:t> </a:t>
            </a:r>
          </a:p>
        </p:txBody>
      </p:sp>
    </p:spTree>
    <p:extLst>
      <p:ext uri="{BB962C8B-B14F-4D97-AF65-F5344CB8AC3E}">
        <p14:creationId xmlns:p14="http://schemas.microsoft.com/office/powerpoint/2010/main" val="31942208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8" name="Group 107"/>
          <p:cNvGrpSpPr/>
          <p:nvPr/>
        </p:nvGrpSpPr>
        <p:grpSpPr>
          <a:xfrm>
            <a:off x="-6725" y="126903"/>
            <a:ext cx="9143999" cy="6627114"/>
            <a:chOff x="-6725" y="126903"/>
            <a:chExt cx="9143999" cy="6627114"/>
          </a:xfrm>
        </p:grpSpPr>
        <p:sp>
          <p:nvSpPr>
            <p:cNvPr id="106" name="Isosceles Triangle 105"/>
            <p:cNvSpPr/>
            <p:nvPr/>
          </p:nvSpPr>
          <p:spPr>
            <a:xfrm>
              <a:off x="1822077" y="4064069"/>
              <a:ext cx="5486400" cy="2311468"/>
            </a:xfrm>
            <a:prstGeom prst="triangle">
              <a:avLst/>
            </a:prstGeom>
            <a:noFill/>
            <a:ln w="12700">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Isosceles Triangle 106"/>
            <p:cNvSpPr/>
            <p:nvPr/>
          </p:nvSpPr>
          <p:spPr>
            <a:xfrm flipV="1">
              <a:off x="1822077" y="1752600"/>
              <a:ext cx="5486400" cy="2311468"/>
            </a:xfrm>
            <a:prstGeom prst="triangle">
              <a:avLst/>
            </a:prstGeom>
            <a:noFill/>
            <a:ln w="12700">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5" name="Group 104"/>
            <p:cNvGrpSpPr/>
            <p:nvPr/>
          </p:nvGrpSpPr>
          <p:grpSpPr>
            <a:xfrm>
              <a:off x="-6725" y="126903"/>
              <a:ext cx="9143999" cy="6627114"/>
              <a:chOff x="-6725" y="126903"/>
              <a:chExt cx="9143999" cy="6627114"/>
            </a:xfrm>
          </p:grpSpPr>
          <p:sp>
            <p:nvSpPr>
              <p:cNvPr id="86" name="TextBox 85"/>
              <p:cNvSpPr txBox="1"/>
              <p:nvPr/>
            </p:nvSpPr>
            <p:spPr>
              <a:xfrm>
                <a:off x="3636745" y="3115466"/>
                <a:ext cx="1385356" cy="369332"/>
              </a:xfrm>
              <a:prstGeom prst="rect">
                <a:avLst/>
              </a:prstGeom>
              <a:noFill/>
            </p:spPr>
            <p:txBody>
              <a:bodyPr wrap="square" rtlCol="0">
                <a:spAutoFit/>
              </a:bodyPr>
              <a:lstStyle/>
              <a:p>
                <a:r>
                  <a:rPr lang="en-US" dirty="0" smtClean="0">
                    <a:solidFill>
                      <a:srgbClr val="C00000"/>
                    </a:solidFill>
                  </a:rPr>
                  <a:t>Rigid</a:t>
                </a:r>
                <a:endParaRPr lang="en-US" dirty="0">
                  <a:solidFill>
                    <a:srgbClr val="C00000"/>
                  </a:solidFill>
                </a:endParaRPr>
              </a:p>
            </p:txBody>
          </p:sp>
          <p:sp>
            <p:nvSpPr>
              <p:cNvPr id="21" name="TextBox 20"/>
              <p:cNvSpPr txBox="1"/>
              <p:nvPr/>
            </p:nvSpPr>
            <p:spPr>
              <a:xfrm>
                <a:off x="-6725" y="1157190"/>
                <a:ext cx="9143999" cy="646331"/>
              </a:xfrm>
              <a:prstGeom prst="rect">
                <a:avLst/>
              </a:prstGeom>
              <a:noFill/>
            </p:spPr>
            <p:txBody>
              <a:bodyPr wrap="square" rtlCol="0">
                <a:spAutoFit/>
              </a:bodyPr>
              <a:lstStyle/>
              <a:p>
                <a:pPr algn="ctr"/>
                <a:r>
                  <a:rPr lang="en-US" dirty="0" smtClean="0"/>
                  <a:t>Prior to project management, identify the applicable extremes of leadership traits on the matrix.</a:t>
                </a:r>
              </a:p>
              <a:p>
                <a:pPr algn="ctr"/>
                <a:r>
                  <a:rPr lang="en-US" dirty="0" smtClean="0"/>
                  <a:t>(In each category, circle the most applicable trait [e.g., incompetent versus competent].)</a:t>
                </a:r>
                <a:endParaRPr lang="en-US" dirty="0"/>
              </a:p>
            </p:txBody>
          </p:sp>
          <p:grpSp>
            <p:nvGrpSpPr>
              <p:cNvPr id="35" name="Group 34"/>
              <p:cNvGrpSpPr/>
              <p:nvPr/>
            </p:nvGrpSpPr>
            <p:grpSpPr>
              <a:xfrm>
                <a:off x="450477" y="126903"/>
                <a:ext cx="8229600" cy="1143000"/>
                <a:chOff x="457200" y="274638"/>
                <a:chExt cx="8229600" cy="1143000"/>
              </a:xfrm>
            </p:grpSpPr>
            <p:sp>
              <p:nvSpPr>
                <p:cNvPr id="36"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Recommended Solution</a:t>
                  </a:r>
                  <a:endParaRPr lang="en-US" dirty="0"/>
                </a:p>
              </p:txBody>
            </p:sp>
            <p:grpSp>
              <p:nvGrpSpPr>
                <p:cNvPr id="37" name="Group 36"/>
                <p:cNvGrpSpPr/>
                <p:nvPr/>
              </p:nvGrpSpPr>
              <p:grpSpPr>
                <a:xfrm>
                  <a:off x="2273829" y="1066800"/>
                  <a:ext cx="4596341" cy="247650"/>
                  <a:chOff x="2273829" y="1066800"/>
                  <a:chExt cx="4596341" cy="247650"/>
                </a:xfrm>
              </p:grpSpPr>
              <p:sp>
                <p:nvSpPr>
                  <p:cNvPr id="38" name="Oval 37"/>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Oval 49"/>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Oval 50"/>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Oval 51"/>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Oval 52"/>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Oval 53"/>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Oval 54"/>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Oval 55"/>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Oval 56"/>
                  <p:cNvSpPr/>
                  <p:nvPr>
                    <p:custDataLst>
                      <p:tags r:id="rId20"/>
                    </p:custDataLst>
                  </p:nvPr>
                </p:nvSpPr>
                <p:spPr>
                  <a:xfrm>
                    <a:off x="2686049"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70" name="Group 69"/>
              <p:cNvGrpSpPr/>
              <p:nvPr/>
            </p:nvGrpSpPr>
            <p:grpSpPr>
              <a:xfrm>
                <a:off x="1822077" y="1752600"/>
                <a:ext cx="5486400" cy="4622937"/>
                <a:chOff x="1524000" y="2895600"/>
                <a:chExt cx="1828800" cy="1828800"/>
              </a:xfrm>
            </p:grpSpPr>
            <p:grpSp>
              <p:nvGrpSpPr>
                <p:cNvPr id="66" name="Group 65"/>
                <p:cNvGrpSpPr/>
                <p:nvPr/>
              </p:nvGrpSpPr>
              <p:grpSpPr>
                <a:xfrm>
                  <a:off x="1524000" y="2895600"/>
                  <a:ext cx="1828800" cy="914400"/>
                  <a:chOff x="1524000" y="2895600"/>
                  <a:chExt cx="1828800" cy="914400"/>
                </a:xfrm>
              </p:grpSpPr>
              <p:sp>
                <p:nvSpPr>
                  <p:cNvPr id="64" name="Rectangle 63"/>
                  <p:cNvSpPr/>
                  <p:nvPr/>
                </p:nvSpPr>
                <p:spPr>
                  <a:xfrm>
                    <a:off x="1524000" y="2895600"/>
                    <a:ext cx="914400" cy="914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p:cNvSpPr/>
                  <p:nvPr/>
                </p:nvSpPr>
                <p:spPr>
                  <a:xfrm>
                    <a:off x="2438400" y="2895600"/>
                    <a:ext cx="914400" cy="914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67" name="Group 66"/>
                <p:cNvGrpSpPr/>
                <p:nvPr/>
              </p:nvGrpSpPr>
              <p:grpSpPr>
                <a:xfrm>
                  <a:off x="1524000" y="3810000"/>
                  <a:ext cx="1828800" cy="914400"/>
                  <a:chOff x="1524000" y="2895600"/>
                  <a:chExt cx="1828800" cy="914400"/>
                </a:xfrm>
              </p:grpSpPr>
              <p:sp>
                <p:nvSpPr>
                  <p:cNvPr id="68" name="Rectangle 67"/>
                  <p:cNvSpPr/>
                  <p:nvPr/>
                </p:nvSpPr>
                <p:spPr>
                  <a:xfrm>
                    <a:off x="1524000" y="2895600"/>
                    <a:ext cx="914400" cy="914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p:cNvSpPr/>
                  <p:nvPr/>
                </p:nvSpPr>
                <p:spPr>
                  <a:xfrm>
                    <a:off x="2438400" y="2895600"/>
                    <a:ext cx="914400" cy="914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71" name="TextBox 70"/>
              <p:cNvSpPr txBox="1"/>
              <p:nvPr/>
            </p:nvSpPr>
            <p:spPr>
              <a:xfrm>
                <a:off x="0" y="3886200"/>
                <a:ext cx="1822076" cy="369332"/>
              </a:xfrm>
              <a:prstGeom prst="rect">
                <a:avLst/>
              </a:prstGeom>
              <a:noFill/>
            </p:spPr>
            <p:txBody>
              <a:bodyPr wrap="square" rtlCol="0">
                <a:spAutoFit/>
              </a:bodyPr>
              <a:lstStyle/>
              <a:p>
                <a:r>
                  <a:rPr lang="en-US" dirty="0" smtClean="0"/>
                  <a:t>[</a:t>
                </a:r>
                <a:r>
                  <a:rPr lang="en-US" dirty="0" smtClean="0">
                    <a:solidFill>
                      <a:srgbClr val="FF0000"/>
                    </a:solidFill>
                  </a:rPr>
                  <a:t>In</a:t>
                </a:r>
                <a:r>
                  <a:rPr lang="en-US" dirty="0" smtClean="0"/>
                  <a:t>]</a:t>
                </a:r>
                <a:r>
                  <a:rPr lang="en-US" dirty="0" smtClean="0">
                    <a:solidFill>
                      <a:srgbClr val="00B050"/>
                    </a:solidFill>
                  </a:rPr>
                  <a:t>effectiveness</a:t>
                </a:r>
                <a:endParaRPr lang="en-US" dirty="0">
                  <a:solidFill>
                    <a:srgbClr val="00B050"/>
                  </a:solidFill>
                </a:endParaRPr>
              </a:p>
            </p:txBody>
          </p:sp>
          <p:sp>
            <p:nvSpPr>
              <p:cNvPr id="72" name="TextBox 71"/>
              <p:cNvSpPr txBox="1"/>
              <p:nvPr/>
            </p:nvSpPr>
            <p:spPr>
              <a:xfrm>
                <a:off x="3762530" y="6375538"/>
                <a:ext cx="1651000" cy="369332"/>
              </a:xfrm>
              <a:prstGeom prst="rect">
                <a:avLst/>
              </a:prstGeom>
              <a:noFill/>
            </p:spPr>
            <p:txBody>
              <a:bodyPr wrap="square" rtlCol="0">
                <a:spAutoFit/>
              </a:bodyPr>
              <a:lstStyle/>
              <a:p>
                <a:pPr algn="ctr"/>
                <a:r>
                  <a:rPr lang="en-US" dirty="0" smtClean="0"/>
                  <a:t>[</a:t>
                </a:r>
                <a:r>
                  <a:rPr lang="en-US" dirty="0" smtClean="0">
                    <a:solidFill>
                      <a:srgbClr val="C00000"/>
                    </a:solidFill>
                  </a:rPr>
                  <a:t>Un</a:t>
                </a:r>
                <a:r>
                  <a:rPr lang="en-US" dirty="0" smtClean="0"/>
                  <a:t>]</a:t>
                </a:r>
                <a:r>
                  <a:rPr lang="en-US" dirty="0" smtClean="0">
                    <a:solidFill>
                      <a:srgbClr val="00B050"/>
                    </a:solidFill>
                  </a:rPr>
                  <a:t>ethicalness</a:t>
                </a:r>
                <a:endParaRPr lang="en-US" dirty="0">
                  <a:solidFill>
                    <a:srgbClr val="00B050"/>
                  </a:solidFill>
                </a:endParaRPr>
              </a:p>
            </p:txBody>
          </p:sp>
          <p:sp>
            <p:nvSpPr>
              <p:cNvPr id="74" name="TextBox 73"/>
              <p:cNvSpPr txBox="1"/>
              <p:nvPr/>
            </p:nvSpPr>
            <p:spPr>
              <a:xfrm>
                <a:off x="609600" y="1752600"/>
                <a:ext cx="1212476" cy="369332"/>
              </a:xfrm>
              <a:prstGeom prst="rect">
                <a:avLst/>
              </a:prstGeom>
              <a:noFill/>
            </p:spPr>
            <p:txBody>
              <a:bodyPr wrap="square" rtlCol="0">
                <a:spAutoFit/>
              </a:bodyPr>
              <a:lstStyle/>
              <a:p>
                <a:pPr algn="r"/>
                <a:r>
                  <a:rPr lang="en-US" dirty="0" smtClean="0">
                    <a:solidFill>
                      <a:srgbClr val="FF0000"/>
                    </a:solidFill>
                  </a:rPr>
                  <a:t>High</a:t>
                </a:r>
                <a:endParaRPr lang="en-US" dirty="0">
                  <a:solidFill>
                    <a:srgbClr val="FF0000"/>
                  </a:solidFill>
                </a:endParaRPr>
              </a:p>
            </p:txBody>
          </p:sp>
          <p:sp>
            <p:nvSpPr>
              <p:cNvPr id="75" name="TextBox 74"/>
              <p:cNvSpPr txBox="1"/>
              <p:nvPr/>
            </p:nvSpPr>
            <p:spPr>
              <a:xfrm>
                <a:off x="602877" y="6006206"/>
                <a:ext cx="1212476" cy="369332"/>
              </a:xfrm>
              <a:prstGeom prst="rect">
                <a:avLst/>
              </a:prstGeom>
              <a:noFill/>
            </p:spPr>
            <p:txBody>
              <a:bodyPr wrap="square" rtlCol="0">
                <a:spAutoFit/>
              </a:bodyPr>
              <a:lstStyle/>
              <a:p>
                <a:pPr algn="r"/>
                <a:r>
                  <a:rPr lang="en-US" dirty="0" smtClean="0">
                    <a:solidFill>
                      <a:srgbClr val="00B050"/>
                    </a:solidFill>
                  </a:rPr>
                  <a:t>Low</a:t>
                </a:r>
                <a:endParaRPr lang="en-US" dirty="0">
                  <a:solidFill>
                    <a:srgbClr val="00B050"/>
                  </a:solidFill>
                </a:endParaRPr>
              </a:p>
            </p:txBody>
          </p:sp>
          <p:sp>
            <p:nvSpPr>
              <p:cNvPr id="76" name="TextBox 75"/>
              <p:cNvSpPr txBox="1"/>
              <p:nvPr/>
            </p:nvSpPr>
            <p:spPr>
              <a:xfrm>
                <a:off x="6096001" y="6375538"/>
                <a:ext cx="1212476" cy="369332"/>
              </a:xfrm>
              <a:prstGeom prst="rect">
                <a:avLst/>
              </a:prstGeom>
              <a:noFill/>
            </p:spPr>
            <p:txBody>
              <a:bodyPr wrap="square" rtlCol="0">
                <a:spAutoFit/>
              </a:bodyPr>
              <a:lstStyle/>
              <a:p>
                <a:pPr algn="r"/>
                <a:r>
                  <a:rPr lang="en-US" dirty="0" smtClean="0">
                    <a:solidFill>
                      <a:srgbClr val="00B050"/>
                    </a:solidFill>
                  </a:rPr>
                  <a:t>High</a:t>
                </a:r>
                <a:endParaRPr lang="en-US" dirty="0">
                  <a:solidFill>
                    <a:srgbClr val="00B050"/>
                  </a:solidFill>
                </a:endParaRPr>
              </a:p>
            </p:txBody>
          </p:sp>
          <p:sp>
            <p:nvSpPr>
              <p:cNvPr id="77" name="TextBox 76"/>
              <p:cNvSpPr txBox="1"/>
              <p:nvPr/>
            </p:nvSpPr>
            <p:spPr>
              <a:xfrm>
                <a:off x="1815353" y="6384685"/>
                <a:ext cx="1212476" cy="369332"/>
              </a:xfrm>
              <a:prstGeom prst="rect">
                <a:avLst/>
              </a:prstGeom>
              <a:noFill/>
            </p:spPr>
            <p:txBody>
              <a:bodyPr wrap="square" rtlCol="0">
                <a:spAutoFit/>
              </a:bodyPr>
              <a:lstStyle/>
              <a:p>
                <a:r>
                  <a:rPr lang="en-US" dirty="0" smtClean="0">
                    <a:solidFill>
                      <a:srgbClr val="00B050"/>
                    </a:solidFill>
                  </a:rPr>
                  <a:t>Low</a:t>
                </a:r>
                <a:endParaRPr lang="en-US" dirty="0">
                  <a:solidFill>
                    <a:srgbClr val="00B050"/>
                  </a:solidFill>
                </a:endParaRPr>
              </a:p>
            </p:txBody>
          </p:sp>
          <p:sp>
            <p:nvSpPr>
              <p:cNvPr id="80" name="TextBox 79"/>
              <p:cNvSpPr txBox="1"/>
              <p:nvPr/>
            </p:nvSpPr>
            <p:spPr>
              <a:xfrm>
                <a:off x="2092485" y="1775341"/>
                <a:ext cx="1385356" cy="369332"/>
              </a:xfrm>
              <a:prstGeom prst="rect">
                <a:avLst/>
              </a:prstGeom>
              <a:noFill/>
            </p:spPr>
            <p:txBody>
              <a:bodyPr wrap="square" rtlCol="0">
                <a:spAutoFit/>
              </a:bodyPr>
              <a:lstStyle/>
              <a:p>
                <a:r>
                  <a:rPr lang="en-US" dirty="0" smtClean="0">
                    <a:solidFill>
                      <a:srgbClr val="C00000"/>
                    </a:solidFill>
                  </a:rPr>
                  <a:t>Incompetent</a:t>
                </a:r>
                <a:endParaRPr lang="en-US" dirty="0">
                  <a:solidFill>
                    <a:srgbClr val="C00000"/>
                  </a:solidFill>
                </a:endParaRPr>
              </a:p>
            </p:txBody>
          </p:sp>
          <p:sp>
            <p:nvSpPr>
              <p:cNvPr id="84" name="TextBox 83"/>
              <p:cNvSpPr txBox="1"/>
              <p:nvPr/>
            </p:nvSpPr>
            <p:spPr>
              <a:xfrm>
                <a:off x="2868394" y="2432886"/>
                <a:ext cx="1385356" cy="369332"/>
              </a:xfrm>
              <a:prstGeom prst="rect">
                <a:avLst/>
              </a:prstGeom>
              <a:noFill/>
            </p:spPr>
            <p:txBody>
              <a:bodyPr wrap="square" rtlCol="0">
                <a:spAutoFit/>
              </a:bodyPr>
              <a:lstStyle/>
              <a:p>
                <a:r>
                  <a:rPr lang="en-US" dirty="0" smtClean="0">
                    <a:solidFill>
                      <a:srgbClr val="C00000"/>
                    </a:solidFill>
                  </a:rPr>
                  <a:t>Intemperate</a:t>
                </a:r>
                <a:endParaRPr lang="en-US" dirty="0">
                  <a:solidFill>
                    <a:srgbClr val="C00000"/>
                  </a:solidFill>
                </a:endParaRPr>
              </a:p>
            </p:txBody>
          </p:sp>
          <p:sp>
            <p:nvSpPr>
              <p:cNvPr id="87" name="TextBox 86"/>
              <p:cNvSpPr txBox="1"/>
              <p:nvPr/>
            </p:nvSpPr>
            <p:spPr>
              <a:xfrm>
                <a:off x="4202796" y="3793884"/>
                <a:ext cx="1385356" cy="369332"/>
              </a:xfrm>
              <a:prstGeom prst="rect">
                <a:avLst/>
              </a:prstGeom>
              <a:noFill/>
            </p:spPr>
            <p:txBody>
              <a:bodyPr wrap="square" rtlCol="0">
                <a:spAutoFit/>
              </a:bodyPr>
              <a:lstStyle/>
              <a:p>
                <a:r>
                  <a:rPr lang="en-US" dirty="0" smtClean="0">
                    <a:solidFill>
                      <a:srgbClr val="C00000"/>
                    </a:solidFill>
                  </a:rPr>
                  <a:t>Callous</a:t>
                </a:r>
                <a:endParaRPr lang="en-US" dirty="0">
                  <a:solidFill>
                    <a:srgbClr val="C00000"/>
                  </a:solidFill>
                </a:endParaRPr>
              </a:p>
            </p:txBody>
          </p:sp>
          <p:sp>
            <p:nvSpPr>
              <p:cNvPr id="92" name="TextBox 91"/>
              <p:cNvSpPr txBox="1"/>
              <p:nvPr/>
            </p:nvSpPr>
            <p:spPr>
              <a:xfrm>
                <a:off x="5485652" y="2432886"/>
                <a:ext cx="1385356" cy="369332"/>
              </a:xfrm>
              <a:prstGeom prst="rect">
                <a:avLst/>
              </a:prstGeom>
              <a:noFill/>
            </p:spPr>
            <p:txBody>
              <a:bodyPr wrap="square" rtlCol="0">
                <a:spAutoFit/>
              </a:bodyPr>
              <a:lstStyle/>
              <a:p>
                <a:r>
                  <a:rPr lang="en-US" dirty="0" smtClean="0">
                    <a:solidFill>
                      <a:srgbClr val="C00000"/>
                    </a:solidFill>
                  </a:rPr>
                  <a:t>Insular</a:t>
                </a:r>
                <a:endParaRPr lang="en-US" dirty="0">
                  <a:solidFill>
                    <a:srgbClr val="C00000"/>
                  </a:solidFill>
                </a:endParaRPr>
              </a:p>
            </p:txBody>
          </p:sp>
          <p:sp>
            <p:nvSpPr>
              <p:cNvPr id="93" name="TextBox 92"/>
              <p:cNvSpPr txBox="1"/>
              <p:nvPr/>
            </p:nvSpPr>
            <p:spPr>
              <a:xfrm>
                <a:off x="4593136" y="3115466"/>
                <a:ext cx="1385356" cy="369332"/>
              </a:xfrm>
              <a:prstGeom prst="rect">
                <a:avLst/>
              </a:prstGeom>
              <a:noFill/>
            </p:spPr>
            <p:txBody>
              <a:bodyPr wrap="square" rtlCol="0">
                <a:spAutoFit/>
              </a:bodyPr>
              <a:lstStyle/>
              <a:p>
                <a:r>
                  <a:rPr lang="en-US" dirty="0" smtClean="0">
                    <a:solidFill>
                      <a:srgbClr val="C00000"/>
                    </a:solidFill>
                  </a:rPr>
                  <a:t>Corrupt</a:t>
                </a:r>
                <a:endParaRPr lang="en-US" dirty="0">
                  <a:solidFill>
                    <a:srgbClr val="C00000"/>
                  </a:solidFill>
                </a:endParaRPr>
              </a:p>
            </p:txBody>
          </p:sp>
          <p:sp>
            <p:nvSpPr>
              <p:cNvPr id="96" name="TextBox 95"/>
              <p:cNvSpPr txBox="1"/>
              <p:nvPr/>
            </p:nvSpPr>
            <p:spPr>
              <a:xfrm>
                <a:off x="6533247" y="1775341"/>
                <a:ext cx="1385356" cy="369332"/>
              </a:xfrm>
              <a:prstGeom prst="rect">
                <a:avLst/>
              </a:prstGeom>
              <a:noFill/>
            </p:spPr>
            <p:txBody>
              <a:bodyPr wrap="square" rtlCol="0">
                <a:spAutoFit/>
              </a:bodyPr>
              <a:lstStyle/>
              <a:p>
                <a:r>
                  <a:rPr lang="en-US" dirty="0" smtClean="0">
                    <a:solidFill>
                      <a:srgbClr val="C00000"/>
                    </a:solidFill>
                  </a:rPr>
                  <a:t>Evil</a:t>
                </a:r>
                <a:endParaRPr lang="en-US" dirty="0">
                  <a:solidFill>
                    <a:srgbClr val="C00000"/>
                  </a:solidFill>
                </a:endParaRPr>
              </a:p>
            </p:txBody>
          </p:sp>
          <p:sp>
            <p:nvSpPr>
              <p:cNvPr id="98" name="TextBox 97"/>
              <p:cNvSpPr txBox="1"/>
              <p:nvPr/>
            </p:nvSpPr>
            <p:spPr>
              <a:xfrm>
                <a:off x="2046974" y="6015353"/>
                <a:ext cx="1385356" cy="369332"/>
              </a:xfrm>
              <a:prstGeom prst="rect">
                <a:avLst/>
              </a:prstGeom>
              <a:noFill/>
            </p:spPr>
            <p:txBody>
              <a:bodyPr wrap="square" rtlCol="0">
                <a:spAutoFit/>
              </a:bodyPr>
              <a:lstStyle/>
              <a:p>
                <a:r>
                  <a:rPr lang="en-US" dirty="0" smtClean="0">
                    <a:solidFill>
                      <a:srgbClr val="00B050"/>
                    </a:solidFill>
                  </a:rPr>
                  <a:t>Competent</a:t>
                </a:r>
                <a:endParaRPr lang="en-US" dirty="0">
                  <a:solidFill>
                    <a:srgbClr val="00B050"/>
                  </a:solidFill>
                </a:endParaRPr>
              </a:p>
            </p:txBody>
          </p:sp>
          <p:sp>
            <p:nvSpPr>
              <p:cNvPr id="99" name="TextBox 98"/>
              <p:cNvSpPr txBox="1"/>
              <p:nvPr/>
            </p:nvSpPr>
            <p:spPr>
              <a:xfrm>
                <a:off x="1826841" y="5209290"/>
                <a:ext cx="1385356" cy="369332"/>
              </a:xfrm>
              <a:prstGeom prst="rect">
                <a:avLst/>
              </a:prstGeom>
              <a:noFill/>
            </p:spPr>
            <p:txBody>
              <a:bodyPr wrap="square" rtlCol="0">
                <a:spAutoFit/>
              </a:bodyPr>
              <a:lstStyle/>
              <a:p>
                <a:r>
                  <a:rPr lang="en-US" dirty="0" smtClean="0">
                    <a:solidFill>
                      <a:srgbClr val="00B050"/>
                    </a:solidFill>
                  </a:rPr>
                  <a:t>Temperate</a:t>
                </a:r>
                <a:endParaRPr lang="en-US" dirty="0">
                  <a:solidFill>
                    <a:srgbClr val="00B050"/>
                  </a:solidFill>
                </a:endParaRPr>
              </a:p>
            </p:txBody>
          </p:sp>
          <p:sp>
            <p:nvSpPr>
              <p:cNvPr id="100" name="TextBox 99"/>
              <p:cNvSpPr txBox="1"/>
              <p:nvPr/>
            </p:nvSpPr>
            <p:spPr>
              <a:xfrm>
                <a:off x="2914960" y="4495800"/>
                <a:ext cx="1385356" cy="369332"/>
              </a:xfrm>
              <a:prstGeom prst="rect">
                <a:avLst/>
              </a:prstGeom>
              <a:noFill/>
            </p:spPr>
            <p:txBody>
              <a:bodyPr wrap="square" rtlCol="0">
                <a:spAutoFit/>
              </a:bodyPr>
              <a:lstStyle/>
              <a:p>
                <a:r>
                  <a:rPr lang="en-US" dirty="0" smtClean="0">
                    <a:solidFill>
                      <a:srgbClr val="00B050"/>
                    </a:solidFill>
                  </a:rPr>
                  <a:t>Flexible</a:t>
                </a:r>
                <a:endParaRPr lang="en-US" dirty="0">
                  <a:solidFill>
                    <a:srgbClr val="00B050"/>
                  </a:solidFill>
                </a:endParaRPr>
              </a:p>
            </p:txBody>
          </p:sp>
          <p:sp>
            <p:nvSpPr>
              <p:cNvPr id="101" name="TextBox 100"/>
              <p:cNvSpPr txBox="1"/>
              <p:nvPr/>
            </p:nvSpPr>
            <p:spPr>
              <a:xfrm>
                <a:off x="4202797" y="3978550"/>
                <a:ext cx="1353078" cy="369332"/>
              </a:xfrm>
              <a:prstGeom prst="rect">
                <a:avLst/>
              </a:prstGeom>
              <a:noFill/>
            </p:spPr>
            <p:txBody>
              <a:bodyPr wrap="square" rtlCol="0">
                <a:spAutoFit/>
              </a:bodyPr>
              <a:lstStyle/>
              <a:p>
                <a:r>
                  <a:rPr lang="en-US" dirty="0" smtClean="0">
                    <a:solidFill>
                      <a:srgbClr val="00B050"/>
                    </a:solidFill>
                  </a:rPr>
                  <a:t>Feeling</a:t>
                </a:r>
                <a:endParaRPr lang="en-US" dirty="0">
                  <a:solidFill>
                    <a:srgbClr val="00B050"/>
                  </a:solidFill>
                </a:endParaRPr>
              </a:p>
            </p:txBody>
          </p:sp>
          <p:sp>
            <p:nvSpPr>
              <p:cNvPr id="102" name="TextBox 101"/>
              <p:cNvSpPr txBox="1"/>
              <p:nvPr/>
            </p:nvSpPr>
            <p:spPr>
              <a:xfrm>
                <a:off x="5279089" y="4495800"/>
                <a:ext cx="1385356" cy="369332"/>
              </a:xfrm>
              <a:prstGeom prst="rect">
                <a:avLst/>
              </a:prstGeom>
              <a:noFill/>
            </p:spPr>
            <p:txBody>
              <a:bodyPr wrap="square" rtlCol="0">
                <a:spAutoFit/>
              </a:bodyPr>
              <a:lstStyle/>
              <a:p>
                <a:r>
                  <a:rPr lang="en-US" dirty="0" smtClean="0">
                    <a:solidFill>
                      <a:srgbClr val="00B050"/>
                    </a:solidFill>
                  </a:rPr>
                  <a:t>Accountable</a:t>
                </a:r>
                <a:endParaRPr lang="en-US" dirty="0">
                  <a:solidFill>
                    <a:srgbClr val="00B050"/>
                  </a:solidFill>
                </a:endParaRPr>
              </a:p>
            </p:txBody>
          </p:sp>
          <p:sp>
            <p:nvSpPr>
              <p:cNvPr id="103" name="TextBox 102"/>
              <p:cNvSpPr txBox="1"/>
              <p:nvPr/>
            </p:nvSpPr>
            <p:spPr>
              <a:xfrm>
                <a:off x="6069698" y="5209290"/>
                <a:ext cx="1385356" cy="369332"/>
              </a:xfrm>
              <a:prstGeom prst="rect">
                <a:avLst/>
              </a:prstGeom>
              <a:noFill/>
            </p:spPr>
            <p:txBody>
              <a:bodyPr wrap="square" rtlCol="0">
                <a:spAutoFit/>
              </a:bodyPr>
              <a:lstStyle/>
              <a:p>
                <a:r>
                  <a:rPr lang="en-US" dirty="0" smtClean="0">
                    <a:solidFill>
                      <a:srgbClr val="00B050"/>
                    </a:solidFill>
                  </a:rPr>
                  <a:t>Concerned</a:t>
                </a:r>
                <a:endParaRPr lang="en-US" dirty="0">
                  <a:solidFill>
                    <a:srgbClr val="00B050"/>
                  </a:solidFill>
                </a:endParaRPr>
              </a:p>
            </p:txBody>
          </p:sp>
          <p:sp>
            <p:nvSpPr>
              <p:cNvPr id="104" name="TextBox 103"/>
              <p:cNvSpPr txBox="1"/>
              <p:nvPr/>
            </p:nvSpPr>
            <p:spPr>
              <a:xfrm>
                <a:off x="6377827" y="6001758"/>
                <a:ext cx="1385356" cy="369332"/>
              </a:xfrm>
              <a:prstGeom prst="rect">
                <a:avLst/>
              </a:prstGeom>
              <a:noFill/>
            </p:spPr>
            <p:txBody>
              <a:bodyPr wrap="square" rtlCol="0">
                <a:spAutoFit/>
              </a:bodyPr>
              <a:lstStyle/>
              <a:p>
                <a:r>
                  <a:rPr lang="en-US" dirty="0" smtClean="0">
                    <a:solidFill>
                      <a:srgbClr val="00B050"/>
                    </a:solidFill>
                  </a:rPr>
                  <a:t>Good</a:t>
                </a:r>
                <a:endParaRPr lang="en-US" dirty="0">
                  <a:solidFill>
                    <a:srgbClr val="00B050"/>
                  </a:solidFill>
                </a:endParaRPr>
              </a:p>
            </p:txBody>
          </p:sp>
        </p:grpSp>
      </p:grpSp>
      <p:sp>
        <p:nvSpPr>
          <p:cNvPr id="58" name="TextBox 57"/>
          <p:cNvSpPr txBox="1"/>
          <p:nvPr/>
        </p:nvSpPr>
        <p:spPr>
          <a:xfrm>
            <a:off x="602877" y="3612531"/>
            <a:ext cx="1212476" cy="369332"/>
          </a:xfrm>
          <a:prstGeom prst="rect">
            <a:avLst/>
          </a:prstGeom>
          <a:noFill/>
        </p:spPr>
        <p:txBody>
          <a:bodyPr wrap="square" rtlCol="0">
            <a:spAutoFit/>
          </a:bodyPr>
          <a:lstStyle/>
          <a:p>
            <a:pPr algn="r"/>
            <a:r>
              <a:rPr lang="en-US" dirty="0" smtClean="0">
                <a:solidFill>
                  <a:srgbClr val="FF0000"/>
                </a:solidFill>
              </a:rPr>
              <a:t>Low</a:t>
            </a:r>
            <a:endParaRPr lang="en-US" dirty="0">
              <a:solidFill>
                <a:srgbClr val="FF0000"/>
              </a:solidFill>
            </a:endParaRPr>
          </a:p>
        </p:txBody>
      </p:sp>
      <p:sp>
        <p:nvSpPr>
          <p:cNvPr id="59" name="TextBox 58"/>
          <p:cNvSpPr txBox="1"/>
          <p:nvPr/>
        </p:nvSpPr>
        <p:spPr>
          <a:xfrm>
            <a:off x="609600" y="4180123"/>
            <a:ext cx="1212476" cy="369332"/>
          </a:xfrm>
          <a:prstGeom prst="rect">
            <a:avLst/>
          </a:prstGeom>
          <a:noFill/>
        </p:spPr>
        <p:txBody>
          <a:bodyPr wrap="square" rtlCol="0">
            <a:spAutoFit/>
          </a:bodyPr>
          <a:lstStyle/>
          <a:p>
            <a:pPr algn="r"/>
            <a:r>
              <a:rPr lang="en-US" dirty="0" smtClean="0">
                <a:solidFill>
                  <a:srgbClr val="00B050"/>
                </a:solidFill>
              </a:rPr>
              <a:t>High</a:t>
            </a:r>
            <a:endParaRPr lang="en-US" dirty="0">
              <a:solidFill>
                <a:srgbClr val="00B050"/>
              </a:solidFill>
            </a:endParaRPr>
          </a:p>
        </p:txBody>
      </p:sp>
    </p:spTree>
    <p:extLst>
      <p:ext uri="{BB962C8B-B14F-4D97-AF65-F5344CB8AC3E}">
        <p14:creationId xmlns:p14="http://schemas.microsoft.com/office/powerpoint/2010/main" val="449269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p:cNvGrpSpPr/>
          <p:nvPr/>
        </p:nvGrpSpPr>
        <p:grpSpPr>
          <a:xfrm>
            <a:off x="457200" y="274638"/>
            <a:ext cx="8229600" cy="2846824"/>
            <a:chOff x="457200" y="274638"/>
            <a:chExt cx="8229600" cy="2846824"/>
          </a:xfrm>
        </p:grpSpPr>
        <p:sp>
          <p:nvSpPr>
            <p:cNvPr id="2"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Any Questions?</a:t>
              </a:r>
              <a:endParaRPr lang="en-US" dirty="0"/>
            </a:p>
          </p:txBody>
        </p:sp>
        <p:sp>
          <p:nvSpPr>
            <p:cNvPr id="3" name="TextBox 2"/>
            <p:cNvSpPr txBox="1"/>
            <p:nvPr/>
          </p:nvSpPr>
          <p:spPr>
            <a:xfrm>
              <a:off x="609600" y="1828800"/>
              <a:ext cx="7924800" cy="1292662"/>
            </a:xfrm>
            <a:prstGeom prst="rect">
              <a:avLst/>
            </a:prstGeom>
            <a:noFill/>
          </p:spPr>
          <p:txBody>
            <a:bodyPr wrap="square" rtlCol="0">
              <a:spAutoFit/>
            </a:bodyPr>
            <a:lstStyle/>
            <a:p>
              <a:r>
                <a:rPr lang="en-US" sz="2400" dirty="0"/>
                <a:t>Want to contact us about this?  Need any clarification?</a:t>
              </a:r>
            </a:p>
            <a:p>
              <a:r>
                <a:rPr lang="en-US" dirty="0" smtClean="0">
                  <a:hlinkClick r:id="rId22"/>
                </a:rPr>
                <a:t>Nanette.harder@brainstorming.work</a:t>
              </a:r>
              <a:endParaRPr lang="en-US" dirty="0" smtClean="0"/>
            </a:p>
            <a:p>
              <a:r>
                <a:rPr lang="en-US" dirty="0" smtClean="0">
                  <a:hlinkClick r:id="rId23"/>
                </a:rPr>
                <a:t>Pete.harder@brainstorming.work</a:t>
              </a:r>
              <a:endParaRPr lang="en-US" dirty="0" smtClean="0"/>
            </a:p>
            <a:p>
              <a:endParaRPr lang="en-US" dirty="0" smtClean="0"/>
            </a:p>
          </p:txBody>
        </p:sp>
        <p:grpSp>
          <p:nvGrpSpPr>
            <p:cNvPr id="4" name="Group 3"/>
            <p:cNvGrpSpPr/>
            <p:nvPr/>
          </p:nvGrpSpPr>
          <p:grpSpPr>
            <a:xfrm>
              <a:off x="2273829" y="1066800"/>
              <a:ext cx="4596341" cy="247650"/>
              <a:chOff x="2273829" y="1066800"/>
              <a:chExt cx="4596341" cy="247650"/>
            </a:xfrm>
          </p:grpSpPr>
          <p:sp>
            <p:nvSpPr>
              <p:cNvPr id="5" name="Oval 4"/>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custDataLst>
                  <p:tags r:id="rId20"/>
                </p:custDataLst>
              </p:nvPr>
            </p:nvSpPr>
            <p:spPr>
              <a:xfrm>
                <a:off x="2686049"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182381812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8&quot; unique_id=&quot;10020&quot;&gt;&lt;/object&gt;&lt;object type=&quot;2&quot; unique_id=&quot;10021&quot;&gt;&lt;object type=&quot;3&quot; unique_id=&quot;17138&quot;&gt;&lt;property id=&quot;20148&quot; value=&quot;5&quot;/&gt;&lt;property id=&quot;20300&quot; value=&quot;Slide 1&quot;/&gt;&lt;property id=&quot;20307&quot; value=&quot;266&quot;/&gt;&lt;/object&gt;&lt;object type=&quot;3&quot; unique_id=&quot;17139&quot;&gt;&lt;property id=&quot;20148&quot; value=&quot;5&quot;/&gt;&lt;property id=&quot;20300&quot; value=&quot;Slide 2&quot;/&gt;&lt;property id=&quot;20307&quot; value=&quot;267&quot;/&gt;&lt;/object&gt;&lt;object type=&quot;3&quot; unique_id=&quot;17140&quot;&gt;&lt;property id=&quot;20148&quot; value=&quot;5&quot;/&gt;&lt;property id=&quot;20300&quot; value=&quot;Slide 3&quot;/&gt;&lt;property id=&quot;20307&quot; value=&quot;265&quot;/&gt;&lt;/object&gt;&lt;object type=&quot;3&quot; unique_id=&quot;17338&quot;&gt;&lt;property id=&quot;20148&quot; value=&quot;5&quot;/&gt;&lt;property id=&quot;20300&quot; value=&quot;Slide 10&quot;/&gt;&lt;property id=&quot;20307&quot; value=&quot;273&quot;/&gt;&lt;/object&gt;&lt;object type=&quot;3&quot; unique_id=&quot;18275&quot;&gt;&lt;property id=&quot;20148&quot; value=&quot;5&quot;/&gt;&lt;property id=&quot;20300&quot; value=&quot;Slide 9&quot;/&gt;&lt;property id=&quot;20307&quot; value=&quot;275&quot;/&gt;&lt;/object&gt;&lt;object type=&quot;3&quot; unique_id=&quot;18469&quot;&gt;&lt;property id=&quot;20148&quot; value=&quot;5&quot;/&gt;&lt;property id=&quot;20300&quot; value=&quot;Slide 7&quot;/&gt;&lt;property id=&quot;20307&quot; value=&quot;278&quot;/&gt;&lt;/object&gt;&lt;object type=&quot;3&quot; unique_id=&quot;18510&quot;&gt;&lt;property id=&quot;20148&quot; value=&quot;5&quot;/&gt;&lt;property id=&quot;20300&quot; value=&quot;Slide 4&quot;/&gt;&lt;property id=&quot;20307&quot; value=&quot;280&quot;/&gt;&lt;/object&gt;&lt;object type=&quot;3&quot; unique_id=&quot;18511&quot;&gt;&lt;property id=&quot;20148&quot; value=&quot;5&quot;/&gt;&lt;property id=&quot;20300&quot; value=&quot;Slide 6&quot;/&gt;&lt;property id=&quot;20307&quot; value=&quot;279&quot;/&gt;&lt;/object&gt;&lt;object type=&quot;3&quot; unique_id=&quot;18728&quot;&gt;&lt;property id=&quot;20148&quot; value=&quot;5&quot;/&gt;&lt;property id=&quot;20300&quot; value=&quot;Slide 5&quot;/&gt;&lt;property id=&quot;20307&quot; value=&quot;281&quot;/&gt;&lt;/object&gt;&lt;object type=&quot;3&quot; unique_id=&quot;19598&quot;&gt;&lt;property id=&quot;20148&quot; value=&quot;5&quot;/&gt;&lt;property id=&quot;20300&quot; value=&quot;Slide 8&quot;/&gt;&lt;property id=&quot;20307&quot; value=&quot;282&quot;/&gt;&lt;/object&gt;&lt;/object&gt;&lt;/object&gt;&lt;/database&gt;"/>
  <p:tag name="SECTOMILLISECCONVERTED" val="1"/>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8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8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1588</TotalTime>
  <Words>974</Words>
  <Application>Microsoft Office PowerPoint</Application>
  <PresentationFormat>On-screen Show (4:3)</PresentationFormat>
  <Paragraphs>107</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Nanette</dc:creator>
  <cp:lastModifiedBy>Pete Harder</cp:lastModifiedBy>
  <cp:revision>655</cp:revision>
  <dcterms:created xsi:type="dcterms:W3CDTF">2018-12-07T15:47:18Z</dcterms:created>
  <dcterms:modified xsi:type="dcterms:W3CDTF">2019-04-25T12:54:05Z</dcterms:modified>
</cp:coreProperties>
</file>