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6" r:id="rId2"/>
    <p:sldId id="277" r:id="rId3"/>
    <p:sldId id="282" r:id="rId4"/>
    <p:sldId id="283" r:id="rId5"/>
    <p:sldId id="265" r:id="rId6"/>
    <p:sldId id="278" r:id="rId7"/>
    <p:sldId id="268" r:id="rId8"/>
    <p:sldId id="269" r:id="rId9"/>
    <p:sldId id="284" r:id="rId10"/>
    <p:sldId id="271" r:id="rId11"/>
    <p:sldId id="270" r:id="rId12"/>
    <p:sldId id="280" r:id="rId13"/>
    <p:sldId id="281" r:id="rId14"/>
    <p:sldId id="279" r:id="rId15"/>
    <p:sldId id="286" r:id="rId16"/>
    <p:sldId id="287" r:id="rId17"/>
    <p:sldId id="285" r:id="rId18"/>
    <p:sldId id="275" r:id="rId19"/>
    <p:sldId id="273" r:id="rId20"/>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00"/>
    <a:srgbClr val="CC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1" autoAdjust="0"/>
  </p:normalViewPr>
  <p:slideViewPr>
    <p:cSldViewPr>
      <p:cViewPr>
        <p:scale>
          <a:sx n="100" d="100"/>
          <a:sy n="100" d="100"/>
        </p:scale>
        <p:origin x="-1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CDF99-8FBC-44AB-83EA-9052436F30D7}" type="datetimeFigureOut">
              <a:rPr lang="en-US" smtClean="0"/>
              <a:t>5/12/2019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F31FB-A26D-43CF-A08F-584734239D7C}" type="slidenum">
              <a:rPr lang="en-US" smtClean="0"/>
              <a:t>‹#›</a:t>
            </a:fld>
            <a:endParaRPr lang="en-US" dirty="0"/>
          </a:p>
        </p:txBody>
      </p:sp>
    </p:spTree>
    <p:extLst>
      <p:ext uri="{BB962C8B-B14F-4D97-AF65-F5344CB8AC3E}">
        <p14:creationId xmlns:p14="http://schemas.microsoft.com/office/powerpoint/2010/main" val="15579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2F31FB-A26D-43CF-A08F-584734239D7C}" type="slidenum">
              <a:rPr lang="en-US" smtClean="0"/>
              <a:t>1</a:t>
            </a:fld>
            <a:endParaRPr lang="en-US" dirty="0"/>
          </a:p>
        </p:txBody>
      </p:sp>
    </p:spTree>
    <p:extLst>
      <p:ext uri="{BB962C8B-B14F-4D97-AF65-F5344CB8AC3E}">
        <p14:creationId xmlns:p14="http://schemas.microsoft.com/office/powerpoint/2010/main" val="265882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36673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0849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11928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71912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9024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3420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468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259604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02391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7099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5/12/2019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0801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42B85-5C71-4D46-8F74-97381964F959}" type="datetimeFigureOut">
              <a:rPr lang="en-US" smtClean="0"/>
              <a:t>5/12/2019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1E5757-CF89-43EB-8424-2EE401BB2F8E}" type="slidenum">
              <a:rPr lang="en-US" smtClean="0"/>
              <a:t>‹#›</a:t>
            </a:fld>
            <a:endParaRPr lang="en-US" dirty="0"/>
          </a:p>
        </p:txBody>
      </p:sp>
    </p:spTree>
    <p:extLst>
      <p:ext uri="{BB962C8B-B14F-4D97-AF65-F5344CB8AC3E}">
        <p14:creationId xmlns:p14="http://schemas.microsoft.com/office/powerpoint/2010/main" val="259107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229.xml"/><Relationship Id="rId13" Type="http://schemas.openxmlformats.org/officeDocument/2006/relationships/tags" Target="../tags/tag234.xml"/><Relationship Id="rId18" Type="http://schemas.openxmlformats.org/officeDocument/2006/relationships/tags" Target="../tags/tag239.xml"/><Relationship Id="rId3" Type="http://schemas.openxmlformats.org/officeDocument/2006/relationships/tags" Target="../tags/tag224.xml"/><Relationship Id="rId21" Type="http://schemas.openxmlformats.org/officeDocument/2006/relationships/slideLayout" Target="../slideLayouts/slideLayout5.xml"/><Relationship Id="rId7" Type="http://schemas.openxmlformats.org/officeDocument/2006/relationships/tags" Target="../tags/tag228.xml"/><Relationship Id="rId12" Type="http://schemas.openxmlformats.org/officeDocument/2006/relationships/tags" Target="../tags/tag233.xml"/><Relationship Id="rId17" Type="http://schemas.openxmlformats.org/officeDocument/2006/relationships/tags" Target="../tags/tag238.xml"/><Relationship Id="rId2" Type="http://schemas.openxmlformats.org/officeDocument/2006/relationships/tags" Target="../tags/tag223.xml"/><Relationship Id="rId16" Type="http://schemas.openxmlformats.org/officeDocument/2006/relationships/tags" Target="../tags/tag237.xml"/><Relationship Id="rId20" Type="http://schemas.openxmlformats.org/officeDocument/2006/relationships/tags" Target="../tags/tag241.xml"/><Relationship Id="rId1" Type="http://schemas.openxmlformats.org/officeDocument/2006/relationships/tags" Target="../tags/tag222.xml"/><Relationship Id="rId6" Type="http://schemas.openxmlformats.org/officeDocument/2006/relationships/tags" Target="../tags/tag227.xml"/><Relationship Id="rId11" Type="http://schemas.openxmlformats.org/officeDocument/2006/relationships/tags" Target="../tags/tag232.xml"/><Relationship Id="rId5" Type="http://schemas.openxmlformats.org/officeDocument/2006/relationships/tags" Target="../tags/tag226.xml"/><Relationship Id="rId15" Type="http://schemas.openxmlformats.org/officeDocument/2006/relationships/tags" Target="../tags/tag236.xml"/><Relationship Id="rId10" Type="http://schemas.openxmlformats.org/officeDocument/2006/relationships/tags" Target="../tags/tag231.xml"/><Relationship Id="rId19" Type="http://schemas.openxmlformats.org/officeDocument/2006/relationships/tags" Target="../tags/tag240.xml"/><Relationship Id="rId4" Type="http://schemas.openxmlformats.org/officeDocument/2006/relationships/tags" Target="../tags/tag225.xml"/><Relationship Id="rId9" Type="http://schemas.openxmlformats.org/officeDocument/2006/relationships/tags" Target="../tags/tag230.xml"/><Relationship Id="rId14" Type="http://schemas.openxmlformats.org/officeDocument/2006/relationships/tags" Target="../tags/tag235.xml"/></Relationships>
</file>

<file path=ppt/slides/_rels/slide11.xml.rels><?xml version="1.0" encoding="UTF-8" standalone="yes"?>
<Relationships xmlns="http://schemas.openxmlformats.org/package/2006/relationships"><Relationship Id="rId8" Type="http://schemas.openxmlformats.org/officeDocument/2006/relationships/tags" Target="../tags/tag249.xml"/><Relationship Id="rId13" Type="http://schemas.openxmlformats.org/officeDocument/2006/relationships/tags" Target="../tags/tag254.xml"/><Relationship Id="rId18" Type="http://schemas.openxmlformats.org/officeDocument/2006/relationships/tags" Target="../tags/tag259.xml"/><Relationship Id="rId3" Type="http://schemas.openxmlformats.org/officeDocument/2006/relationships/tags" Target="../tags/tag244.xml"/><Relationship Id="rId21" Type="http://schemas.openxmlformats.org/officeDocument/2006/relationships/slideLayout" Target="../slideLayouts/slideLayout5.xml"/><Relationship Id="rId7" Type="http://schemas.openxmlformats.org/officeDocument/2006/relationships/tags" Target="../tags/tag248.xml"/><Relationship Id="rId12" Type="http://schemas.openxmlformats.org/officeDocument/2006/relationships/tags" Target="../tags/tag253.xml"/><Relationship Id="rId17" Type="http://schemas.openxmlformats.org/officeDocument/2006/relationships/tags" Target="../tags/tag258.xml"/><Relationship Id="rId2" Type="http://schemas.openxmlformats.org/officeDocument/2006/relationships/tags" Target="../tags/tag243.xml"/><Relationship Id="rId16" Type="http://schemas.openxmlformats.org/officeDocument/2006/relationships/tags" Target="../tags/tag257.xml"/><Relationship Id="rId20" Type="http://schemas.openxmlformats.org/officeDocument/2006/relationships/tags" Target="../tags/tag261.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tags" Target="../tags/tag252.xml"/><Relationship Id="rId5" Type="http://schemas.openxmlformats.org/officeDocument/2006/relationships/tags" Target="../tags/tag246.xml"/><Relationship Id="rId15" Type="http://schemas.openxmlformats.org/officeDocument/2006/relationships/tags" Target="../tags/tag256.xml"/><Relationship Id="rId10" Type="http://schemas.openxmlformats.org/officeDocument/2006/relationships/tags" Target="../tags/tag251.xml"/><Relationship Id="rId19" Type="http://schemas.openxmlformats.org/officeDocument/2006/relationships/tags" Target="../tags/tag260.xml"/><Relationship Id="rId4" Type="http://schemas.openxmlformats.org/officeDocument/2006/relationships/tags" Target="../tags/tag245.xml"/><Relationship Id="rId9" Type="http://schemas.openxmlformats.org/officeDocument/2006/relationships/tags" Target="../tags/tag250.xml"/><Relationship Id="rId14" Type="http://schemas.openxmlformats.org/officeDocument/2006/relationships/tags" Target="../tags/tag255.xml"/><Relationship Id="rId22" Type="http://schemas.openxmlformats.org/officeDocument/2006/relationships/hyperlink" Target="https://youtu.be/5VcSwejU2D0" TargetMode="External"/></Relationships>
</file>

<file path=ppt/slides/_rels/slide12.xml.rels><?xml version="1.0" encoding="UTF-8" standalone="yes"?>
<Relationships xmlns="http://schemas.openxmlformats.org/package/2006/relationships"><Relationship Id="rId8" Type="http://schemas.openxmlformats.org/officeDocument/2006/relationships/tags" Target="../tags/tag269.xml"/><Relationship Id="rId13" Type="http://schemas.openxmlformats.org/officeDocument/2006/relationships/tags" Target="../tags/tag274.xml"/><Relationship Id="rId18" Type="http://schemas.openxmlformats.org/officeDocument/2006/relationships/tags" Target="../tags/tag279.xml"/><Relationship Id="rId3" Type="http://schemas.openxmlformats.org/officeDocument/2006/relationships/tags" Target="../tags/tag264.xml"/><Relationship Id="rId21" Type="http://schemas.openxmlformats.org/officeDocument/2006/relationships/slideLayout" Target="../slideLayouts/slideLayout5.xml"/><Relationship Id="rId7" Type="http://schemas.openxmlformats.org/officeDocument/2006/relationships/tags" Target="../tags/tag268.xml"/><Relationship Id="rId12" Type="http://schemas.openxmlformats.org/officeDocument/2006/relationships/tags" Target="../tags/tag273.xml"/><Relationship Id="rId17" Type="http://schemas.openxmlformats.org/officeDocument/2006/relationships/tags" Target="../tags/tag278.xml"/><Relationship Id="rId2" Type="http://schemas.openxmlformats.org/officeDocument/2006/relationships/tags" Target="../tags/tag263.xml"/><Relationship Id="rId16" Type="http://schemas.openxmlformats.org/officeDocument/2006/relationships/tags" Target="../tags/tag277.xml"/><Relationship Id="rId20" Type="http://schemas.openxmlformats.org/officeDocument/2006/relationships/tags" Target="../tags/tag281.xml"/><Relationship Id="rId1" Type="http://schemas.openxmlformats.org/officeDocument/2006/relationships/tags" Target="../tags/tag262.xml"/><Relationship Id="rId6" Type="http://schemas.openxmlformats.org/officeDocument/2006/relationships/tags" Target="../tags/tag267.xml"/><Relationship Id="rId11" Type="http://schemas.openxmlformats.org/officeDocument/2006/relationships/tags" Target="../tags/tag272.xml"/><Relationship Id="rId5" Type="http://schemas.openxmlformats.org/officeDocument/2006/relationships/tags" Target="../tags/tag266.xml"/><Relationship Id="rId15" Type="http://schemas.openxmlformats.org/officeDocument/2006/relationships/tags" Target="../tags/tag276.xml"/><Relationship Id="rId10" Type="http://schemas.openxmlformats.org/officeDocument/2006/relationships/tags" Target="../tags/tag271.xml"/><Relationship Id="rId19" Type="http://schemas.openxmlformats.org/officeDocument/2006/relationships/tags" Target="../tags/tag280.xml"/><Relationship Id="rId4" Type="http://schemas.openxmlformats.org/officeDocument/2006/relationships/tags" Target="../tags/tag265.xml"/><Relationship Id="rId9" Type="http://schemas.openxmlformats.org/officeDocument/2006/relationships/tags" Target="../tags/tag270.xml"/><Relationship Id="rId14" Type="http://schemas.openxmlformats.org/officeDocument/2006/relationships/tags" Target="../tags/tag275.xml"/></Relationships>
</file>

<file path=ppt/slides/_rels/slide13.xml.rels><?xml version="1.0" encoding="UTF-8" standalone="yes"?>
<Relationships xmlns="http://schemas.openxmlformats.org/package/2006/relationships"><Relationship Id="rId8" Type="http://schemas.openxmlformats.org/officeDocument/2006/relationships/tags" Target="../tags/tag289.xml"/><Relationship Id="rId13" Type="http://schemas.openxmlformats.org/officeDocument/2006/relationships/tags" Target="../tags/tag294.xml"/><Relationship Id="rId18" Type="http://schemas.openxmlformats.org/officeDocument/2006/relationships/tags" Target="../tags/tag299.xml"/><Relationship Id="rId3" Type="http://schemas.openxmlformats.org/officeDocument/2006/relationships/tags" Target="../tags/tag284.xml"/><Relationship Id="rId21" Type="http://schemas.openxmlformats.org/officeDocument/2006/relationships/slideLayout" Target="../slideLayouts/slideLayout5.xml"/><Relationship Id="rId7" Type="http://schemas.openxmlformats.org/officeDocument/2006/relationships/tags" Target="../tags/tag288.xml"/><Relationship Id="rId12" Type="http://schemas.openxmlformats.org/officeDocument/2006/relationships/tags" Target="../tags/tag293.xml"/><Relationship Id="rId17" Type="http://schemas.openxmlformats.org/officeDocument/2006/relationships/tags" Target="../tags/tag298.xml"/><Relationship Id="rId2" Type="http://schemas.openxmlformats.org/officeDocument/2006/relationships/tags" Target="../tags/tag283.xml"/><Relationship Id="rId16" Type="http://schemas.openxmlformats.org/officeDocument/2006/relationships/tags" Target="../tags/tag297.xml"/><Relationship Id="rId20" Type="http://schemas.openxmlformats.org/officeDocument/2006/relationships/tags" Target="../tags/tag301.xml"/><Relationship Id="rId1" Type="http://schemas.openxmlformats.org/officeDocument/2006/relationships/tags" Target="../tags/tag282.xml"/><Relationship Id="rId6" Type="http://schemas.openxmlformats.org/officeDocument/2006/relationships/tags" Target="../tags/tag287.xml"/><Relationship Id="rId11" Type="http://schemas.openxmlformats.org/officeDocument/2006/relationships/tags" Target="../tags/tag292.xml"/><Relationship Id="rId5" Type="http://schemas.openxmlformats.org/officeDocument/2006/relationships/tags" Target="../tags/tag286.xml"/><Relationship Id="rId15" Type="http://schemas.openxmlformats.org/officeDocument/2006/relationships/tags" Target="../tags/tag296.xml"/><Relationship Id="rId10" Type="http://schemas.openxmlformats.org/officeDocument/2006/relationships/tags" Target="../tags/tag291.xml"/><Relationship Id="rId19" Type="http://schemas.openxmlformats.org/officeDocument/2006/relationships/tags" Target="../tags/tag300.xml"/><Relationship Id="rId4" Type="http://schemas.openxmlformats.org/officeDocument/2006/relationships/tags" Target="../tags/tag285.xml"/><Relationship Id="rId9" Type="http://schemas.openxmlformats.org/officeDocument/2006/relationships/tags" Target="../tags/tag290.xml"/><Relationship Id="rId14" Type="http://schemas.openxmlformats.org/officeDocument/2006/relationships/tags" Target="../tags/tag295.xml"/></Relationships>
</file>

<file path=ppt/slides/_rels/slide14.xml.rels><?xml version="1.0" encoding="UTF-8" standalone="yes"?>
<Relationships xmlns="http://schemas.openxmlformats.org/package/2006/relationships"><Relationship Id="rId8" Type="http://schemas.openxmlformats.org/officeDocument/2006/relationships/tags" Target="../tags/tag309.xml"/><Relationship Id="rId13" Type="http://schemas.openxmlformats.org/officeDocument/2006/relationships/tags" Target="../tags/tag314.xml"/><Relationship Id="rId18" Type="http://schemas.openxmlformats.org/officeDocument/2006/relationships/tags" Target="../tags/tag319.xml"/><Relationship Id="rId3" Type="http://schemas.openxmlformats.org/officeDocument/2006/relationships/tags" Target="../tags/tag304.xml"/><Relationship Id="rId21" Type="http://schemas.openxmlformats.org/officeDocument/2006/relationships/slideLayout" Target="../slideLayouts/slideLayout7.xml"/><Relationship Id="rId7" Type="http://schemas.openxmlformats.org/officeDocument/2006/relationships/tags" Target="../tags/tag308.xml"/><Relationship Id="rId12" Type="http://schemas.openxmlformats.org/officeDocument/2006/relationships/tags" Target="../tags/tag313.xml"/><Relationship Id="rId17" Type="http://schemas.openxmlformats.org/officeDocument/2006/relationships/tags" Target="../tags/tag318.xml"/><Relationship Id="rId2" Type="http://schemas.openxmlformats.org/officeDocument/2006/relationships/tags" Target="../tags/tag303.xml"/><Relationship Id="rId16" Type="http://schemas.openxmlformats.org/officeDocument/2006/relationships/tags" Target="../tags/tag317.xml"/><Relationship Id="rId20" Type="http://schemas.openxmlformats.org/officeDocument/2006/relationships/tags" Target="../tags/tag321.xml"/><Relationship Id="rId1" Type="http://schemas.openxmlformats.org/officeDocument/2006/relationships/tags" Target="../tags/tag302.xml"/><Relationship Id="rId6" Type="http://schemas.openxmlformats.org/officeDocument/2006/relationships/tags" Target="../tags/tag307.xml"/><Relationship Id="rId11" Type="http://schemas.openxmlformats.org/officeDocument/2006/relationships/tags" Target="../tags/tag312.xml"/><Relationship Id="rId5" Type="http://schemas.openxmlformats.org/officeDocument/2006/relationships/tags" Target="../tags/tag306.xml"/><Relationship Id="rId15" Type="http://schemas.openxmlformats.org/officeDocument/2006/relationships/tags" Target="../tags/tag316.xml"/><Relationship Id="rId10" Type="http://schemas.openxmlformats.org/officeDocument/2006/relationships/tags" Target="../tags/tag311.xml"/><Relationship Id="rId19" Type="http://schemas.openxmlformats.org/officeDocument/2006/relationships/tags" Target="../tags/tag320.xml"/><Relationship Id="rId4" Type="http://schemas.openxmlformats.org/officeDocument/2006/relationships/tags" Target="../tags/tag305.xml"/><Relationship Id="rId9" Type="http://schemas.openxmlformats.org/officeDocument/2006/relationships/tags" Target="../tags/tag310.xml"/><Relationship Id="rId14" Type="http://schemas.openxmlformats.org/officeDocument/2006/relationships/tags" Target="../tags/tag315.xml"/></Relationships>
</file>

<file path=ppt/slides/_rels/slide15.xml.rels><?xml version="1.0" encoding="UTF-8" standalone="yes"?>
<Relationships xmlns="http://schemas.openxmlformats.org/package/2006/relationships"><Relationship Id="rId8" Type="http://schemas.openxmlformats.org/officeDocument/2006/relationships/tags" Target="../tags/tag329.xml"/><Relationship Id="rId13" Type="http://schemas.openxmlformats.org/officeDocument/2006/relationships/tags" Target="../tags/tag334.xml"/><Relationship Id="rId18" Type="http://schemas.openxmlformats.org/officeDocument/2006/relationships/tags" Target="../tags/tag339.xml"/><Relationship Id="rId3" Type="http://schemas.openxmlformats.org/officeDocument/2006/relationships/tags" Target="../tags/tag324.xml"/><Relationship Id="rId21" Type="http://schemas.openxmlformats.org/officeDocument/2006/relationships/slideLayout" Target="../slideLayouts/slideLayout7.xml"/><Relationship Id="rId7" Type="http://schemas.openxmlformats.org/officeDocument/2006/relationships/tags" Target="../tags/tag328.xml"/><Relationship Id="rId12" Type="http://schemas.openxmlformats.org/officeDocument/2006/relationships/tags" Target="../tags/tag333.xml"/><Relationship Id="rId17" Type="http://schemas.openxmlformats.org/officeDocument/2006/relationships/tags" Target="../tags/tag338.xml"/><Relationship Id="rId2" Type="http://schemas.openxmlformats.org/officeDocument/2006/relationships/tags" Target="../tags/tag323.xml"/><Relationship Id="rId16" Type="http://schemas.openxmlformats.org/officeDocument/2006/relationships/tags" Target="../tags/tag337.xml"/><Relationship Id="rId20" Type="http://schemas.openxmlformats.org/officeDocument/2006/relationships/tags" Target="../tags/tag341.xml"/><Relationship Id="rId1" Type="http://schemas.openxmlformats.org/officeDocument/2006/relationships/tags" Target="../tags/tag322.xml"/><Relationship Id="rId6" Type="http://schemas.openxmlformats.org/officeDocument/2006/relationships/tags" Target="../tags/tag327.xml"/><Relationship Id="rId11" Type="http://schemas.openxmlformats.org/officeDocument/2006/relationships/tags" Target="../tags/tag332.xml"/><Relationship Id="rId5" Type="http://schemas.openxmlformats.org/officeDocument/2006/relationships/tags" Target="../tags/tag326.xml"/><Relationship Id="rId15" Type="http://schemas.openxmlformats.org/officeDocument/2006/relationships/tags" Target="../tags/tag336.xml"/><Relationship Id="rId10" Type="http://schemas.openxmlformats.org/officeDocument/2006/relationships/tags" Target="../tags/tag331.xml"/><Relationship Id="rId19" Type="http://schemas.openxmlformats.org/officeDocument/2006/relationships/tags" Target="../tags/tag340.xml"/><Relationship Id="rId4" Type="http://schemas.openxmlformats.org/officeDocument/2006/relationships/tags" Target="../tags/tag325.xml"/><Relationship Id="rId9" Type="http://schemas.openxmlformats.org/officeDocument/2006/relationships/tags" Target="../tags/tag330.xml"/><Relationship Id="rId14" Type="http://schemas.openxmlformats.org/officeDocument/2006/relationships/tags" Target="../tags/tag335.xml"/></Relationships>
</file>

<file path=ppt/slides/_rels/slide16.xml.rels><?xml version="1.0" encoding="UTF-8" standalone="yes"?>
<Relationships xmlns="http://schemas.openxmlformats.org/package/2006/relationships"><Relationship Id="rId8" Type="http://schemas.openxmlformats.org/officeDocument/2006/relationships/tags" Target="../tags/tag349.xml"/><Relationship Id="rId13" Type="http://schemas.openxmlformats.org/officeDocument/2006/relationships/tags" Target="../tags/tag354.xml"/><Relationship Id="rId18" Type="http://schemas.openxmlformats.org/officeDocument/2006/relationships/tags" Target="../tags/tag359.xml"/><Relationship Id="rId3" Type="http://schemas.openxmlformats.org/officeDocument/2006/relationships/tags" Target="../tags/tag344.xml"/><Relationship Id="rId21" Type="http://schemas.openxmlformats.org/officeDocument/2006/relationships/slideLayout" Target="../slideLayouts/slideLayout7.xml"/><Relationship Id="rId7" Type="http://schemas.openxmlformats.org/officeDocument/2006/relationships/tags" Target="../tags/tag348.xml"/><Relationship Id="rId12" Type="http://schemas.openxmlformats.org/officeDocument/2006/relationships/tags" Target="../tags/tag353.xml"/><Relationship Id="rId17" Type="http://schemas.openxmlformats.org/officeDocument/2006/relationships/tags" Target="../tags/tag358.xml"/><Relationship Id="rId2" Type="http://schemas.openxmlformats.org/officeDocument/2006/relationships/tags" Target="../tags/tag343.xml"/><Relationship Id="rId16" Type="http://schemas.openxmlformats.org/officeDocument/2006/relationships/tags" Target="../tags/tag357.xml"/><Relationship Id="rId20" Type="http://schemas.openxmlformats.org/officeDocument/2006/relationships/tags" Target="../tags/tag361.xml"/><Relationship Id="rId1" Type="http://schemas.openxmlformats.org/officeDocument/2006/relationships/tags" Target="../tags/tag342.xml"/><Relationship Id="rId6" Type="http://schemas.openxmlformats.org/officeDocument/2006/relationships/tags" Target="../tags/tag347.xml"/><Relationship Id="rId11" Type="http://schemas.openxmlformats.org/officeDocument/2006/relationships/tags" Target="../tags/tag352.xml"/><Relationship Id="rId5" Type="http://schemas.openxmlformats.org/officeDocument/2006/relationships/tags" Target="../tags/tag346.xml"/><Relationship Id="rId15" Type="http://schemas.openxmlformats.org/officeDocument/2006/relationships/tags" Target="../tags/tag356.xml"/><Relationship Id="rId10" Type="http://schemas.openxmlformats.org/officeDocument/2006/relationships/tags" Target="../tags/tag351.xml"/><Relationship Id="rId19" Type="http://schemas.openxmlformats.org/officeDocument/2006/relationships/tags" Target="../tags/tag360.xml"/><Relationship Id="rId4" Type="http://schemas.openxmlformats.org/officeDocument/2006/relationships/tags" Target="../tags/tag345.xml"/><Relationship Id="rId9" Type="http://schemas.openxmlformats.org/officeDocument/2006/relationships/tags" Target="../tags/tag350.xml"/><Relationship Id="rId14" Type="http://schemas.openxmlformats.org/officeDocument/2006/relationships/tags" Target="../tags/tag355.xml"/></Relationships>
</file>

<file path=ppt/slides/_rels/slide17.xml.rels><?xml version="1.0" encoding="UTF-8" standalone="yes"?>
<Relationships xmlns="http://schemas.openxmlformats.org/package/2006/relationships"><Relationship Id="rId8" Type="http://schemas.openxmlformats.org/officeDocument/2006/relationships/tags" Target="../tags/tag369.xml"/><Relationship Id="rId13" Type="http://schemas.openxmlformats.org/officeDocument/2006/relationships/tags" Target="../tags/tag374.xml"/><Relationship Id="rId18" Type="http://schemas.openxmlformats.org/officeDocument/2006/relationships/tags" Target="../tags/tag379.xml"/><Relationship Id="rId3" Type="http://schemas.openxmlformats.org/officeDocument/2006/relationships/tags" Target="../tags/tag364.xml"/><Relationship Id="rId21" Type="http://schemas.openxmlformats.org/officeDocument/2006/relationships/slideLayout" Target="../slideLayouts/slideLayout7.xml"/><Relationship Id="rId7" Type="http://schemas.openxmlformats.org/officeDocument/2006/relationships/tags" Target="../tags/tag368.xml"/><Relationship Id="rId12" Type="http://schemas.openxmlformats.org/officeDocument/2006/relationships/tags" Target="../tags/tag373.xml"/><Relationship Id="rId17" Type="http://schemas.openxmlformats.org/officeDocument/2006/relationships/tags" Target="../tags/tag378.xml"/><Relationship Id="rId2" Type="http://schemas.openxmlformats.org/officeDocument/2006/relationships/tags" Target="../tags/tag363.xml"/><Relationship Id="rId16" Type="http://schemas.openxmlformats.org/officeDocument/2006/relationships/tags" Target="../tags/tag377.xml"/><Relationship Id="rId20" Type="http://schemas.openxmlformats.org/officeDocument/2006/relationships/tags" Target="../tags/tag381.xml"/><Relationship Id="rId1" Type="http://schemas.openxmlformats.org/officeDocument/2006/relationships/tags" Target="../tags/tag362.xml"/><Relationship Id="rId6" Type="http://schemas.openxmlformats.org/officeDocument/2006/relationships/tags" Target="../tags/tag367.xml"/><Relationship Id="rId11" Type="http://schemas.openxmlformats.org/officeDocument/2006/relationships/tags" Target="../tags/tag372.xml"/><Relationship Id="rId5" Type="http://schemas.openxmlformats.org/officeDocument/2006/relationships/tags" Target="../tags/tag366.xml"/><Relationship Id="rId15" Type="http://schemas.openxmlformats.org/officeDocument/2006/relationships/tags" Target="../tags/tag376.xml"/><Relationship Id="rId10" Type="http://schemas.openxmlformats.org/officeDocument/2006/relationships/tags" Target="../tags/tag371.xml"/><Relationship Id="rId19" Type="http://schemas.openxmlformats.org/officeDocument/2006/relationships/tags" Target="../tags/tag380.xml"/><Relationship Id="rId4" Type="http://schemas.openxmlformats.org/officeDocument/2006/relationships/tags" Target="../tags/tag365.xml"/><Relationship Id="rId9" Type="http://schemas.openxmlformats.org/officeDocument/2006/relationships/tags" Target="../tags/tag370.xml"/><Relationship Id="rId14" Type="http://schemas.openxmlformats.org/officeDocument/2006/relationships/tags" Target="../tags/tag375.xml"/><Relationship Id="rId22" Type="http://schemas.openxmlformats.org/officeDocument/2006/relationships/hyperlink" Target="https://www.ready.gov/" TargetMode="External"/></Relationships>
</file>

<file path=ppt/slides/_rels/slide18.xml.rels><?xml version="1.0" encoding="UTF-8" standalone="yes"?>
<Relationships xmlns="http://schemas.openxmlformats.org/package/2006/relationships"><Relationship Id="rId8" Type="http://schemas.openxmlformats.org/officeDocument/2006/relationships/tags" Target="../tags/tag389.xml"/><Relationship Id="rId13" Type="http://schemas.openxmlformats.org/officeDocument/2006/relationships/tags" Target="../tags/tag394.xml"/><Relationship Id="rId18" Type="http://schemas.openxmlformats.org/officeDocument/2006/relationships/tags" Target="../tags/tag399.xml"/><Relationship Id="rId3" Type="http://schemas.openxmlformats.org/officeDocument/2006/relationships/tags" Target="../tags/tag384.xml"/><Relationship Id="rId21" Type="http://schemas.openxmlformats.org/officeDocument/2006/relationships/slideLayout" Target="../slideLayouts/slideLayout7.xml"/><Relationship Id="rId7" Type="http://schemas.openxmlformats.org/officeDocument/2006/relationships/tags" Target="../tags/tag388.xml"/><Relationship Id="rId12" Type="http://schemas.openxmlformats.org/officeDocument/2006/relationships/tags" Target="../tags/tag393.xml"/><Relationship Id="rId17" Type="http://schemas.openxmlformats.org/officeDocument/2006/relationships/tags" Target="../tags/tag398.xml"/><Relationship Id="rId2" Type="http://schemas.openxmlformats.org/officeDocument/2006/relationships/tags" Target="../tags/tag383.xml"/><Relationship Id="rId16" Type="http://schemas.openxmlformats.org/officeDocument/2006/relationships/tags" Target="../tags/tag397.xml"/><Relationship Id="rId20" Type="http://schemas.openxmlformats.org/officeDocument/2006/relationships/tags" Target="../tags/tag401.xml"/><Relationship Id="rId1" Type="http://schemas.openxmlformats.org/officeDocument/2006/relationships/tags" Target="../tags/tag382.xml"/><Relationship Id="rId6" Type="http://schemas.openxmlformats.org/officeDocument/2006/relationships/tags" Target="../tags/tag387.xml"/><Relationship Id="rId11" Type="http://schemas.openxmlformats.org/officeDocument/2006/relationships/tags" Target="../tags/tag392.xml"/><Relationship Id="rId5" Type="http://schemas.openxmlformats.org/officeDocument/2006/relationships/tags" Target="../tags/tag386.xml"/><Relationship Id="rId15" Type="http://schemas.openxmlformats.org/officeDocument/2006/relationships/tags" Target="../tags/tag396.xml"/><Relationship Id="rId23" Type="http://schemas.openxmlformats.org/officeDocument/2006/relationships/hyperlink" Target="mailto:Pete.harder@brainstorming.work" TargetMode="External"/><Relationship Id="rId10" Type="http://schemas.openxmlformats.org/officeDocument/2006/relationships/tags" Target="../tags/tag391.xml"/><Relationship Id="rId19" Type="http://schemas.openxmlformats.org/officeDocument/2006/relationships/tags" Target="../tags/tag400.xml"/><Relationship Id="rId4" Type="http://schemas.openxmlformats.org/officeDocument/2006/relationships/tags" Target="../tags/tag385.xml"/><Relationship Id="rId9" Type="http://schemas.openxmlformats.org/officeDocument/2006/relationships/tags" Target="../tags/tag390.xml"/><Relationship Id="rId14" Type="http://schemas.openxmlformats.org/officeDocument/2006/relationships/tags" Target="../tags/tag395.xml"/><Relationship Id="rId22" Type="http://schemas.openxmlformats.org/officeDocument/2006/relationships/hyperlink" Target="mailto:Nanette.harder@brainstorming.work" TargetMode="External"/></Relationships>
</file>

<file path=ppt/slides/_rels/slide19.xml.rels><?xml version="1.0" encoding="UTF-8" standalone="yes"?>
<Relationships xmlns="http://schemas.openxmlformats.org/package/2006/relationships"><Relationship Id="rId8" Type="http://schemas.openxmlformats.org/officeDocument/2006/relationships/tags" Target="../tags/tag409.xml"/><Relationship Id="rId13" Type="http://schemas.openxmlformats.org/officeDocument/2006/relationships/tags" Target="../tags/tag414.xml"/><Relationship Id="rId18" Type="http://schemas.openxmlformats.org/officeDocument/2006/relationships/tags" Target="../tags/tag419.xml"/><Relationship Id="rId3" Type="http://schemas.openxmlformats.org/officeDocument/2006/relationships/tags" Target="../tags/tag404.xml"/><Relationship Id="rId21" Type="http://schemas.openxmlformats.org/officeDocument/2006/relationships/slideLayout" Target="../slideLayouts/slideLayout7.xml"/><Relationship Id="rId7" Type="http://schemas.openxmlformats.org/officeDocument/2006/relationships/tags" Target="../tags/tag408.xml"/><Relationship Id="rId12" Type="http://schemas.openxmlformats.org/officeDocument/2006/relationships/tags" Target="../tags/tag413.xml"/><Relationship Id="rId17" Type="http://schemas.openxmlformats.org/officeDocument/2006/relationships/tags" Target="../tags/tag418.xml"/><Relationship Id="rId2" Type="http://schemas.openxmlformats.org/officeDocument/2006/relationships/tags" Target="../tags/tag403.xml"/><Relationship Id="rId16" Type="http://schemas.openxmlformats.org/officeDocument/2006/relationships/tags" Target="../tags/tag417.xml"/><Relationship Id="rId20" Type="http://schemas.openxmlformats.org/officeDocument/2006/relationships/tags" Target="../tags/tag421.xml"/><Relationship Id="rId1" Type="http://schemas.openxmlformats.org/officeDocument/2006/relationships/tags" Target="../tags/tag402.xml"/><Relationship Id="rId6" Type="http://schemas.openxmlformats.org/officeDocument/2006/relationships/tags" Target="../tags/tag407.xml"/><Relationship Id="rId11" Type="http://schemas.openxmlformats.org/officeDocument/2006/relationships/tags" Target="../tags/tag412.xml"/><Relationship Id="rId5" Type="http://schemas.openxmlformats.org/officeDocument/2006/relationships/tags" Target="../tags/tag406.xml"/><Relationship Id="rId15" Type="http://schemas.openxmlformats.org/officeDocument/2006/relationships/tags" Target="../tags/tag416.xml"/><Relationship Id="rId10" Type="http://schemas.openxmlformats.org/officeDocument/2006/relationships/tags" Target="../tags/tag411.xml"/><Relationship Id="rId19" Type="http://schemas.openxmlformats.org/officeDocument/2006/relationships/tags" Target="../tags/tag420.xml"/><Relationship Id="rId4" Type="http://schemas.openxmlformats.org/officeDocument/2006/relationships/tags" Target="../tags/tag405.xml"/><Relationship Id="rId9" Type="http://schemas.openxmlformats.org/officeDocument/2006/relationships/tags" Target="../tags/tag410.xml"/><Relationship Id="rId14" Type="http://schemas.openxmlformats.org/officeDocument/2006/relationships/tags" Target="../tags/tag415.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3" Type="http://schemas.openxmlformats.org/officeDocument/2006/relationships/tags" Target="../tags/tag4.xml"/><Relationship Id="rId21" Type="http://schemas.openxmlformats.org/officeDocument/2006/relationships/tags" Target="../tags/tag22.xml"/><Relationship Id="rId34" Type="http://schemas.openxmlformats.org/officeDocument/2006/relationships/tags" Target="../tags/tag35.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41"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s>
</file>

<file path=ppt/slides/_rels/slide3.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tags" Target="../tags/tag54.xml"/><Relationship Id="rId18" Type="http://schemas.openxmlformats.org/officeDocument/2006/relationships/tags" Target="../tags/tag59.xml"/><Relationship Id="rId26" Type="http://schemas.openxmlformats.org/officeDocument/2006/relationships/tags" Target="../tags/tag67.xml"/><Relationship Id="rId39" Type="http://schemas.openxmlformats.org/officeDocument/2006/relationships/tags" Target="../tags/tag80.xml"/><Relationship Id="rId3" Type="http://schemas.openxmlformats.org/officeDocument/2006/relationships/tags" Target="../tags/tag44.xml"/><Relationship Id="rId21" Type="http://schemas.openxmlformats.org/officeDocument/2006/relationships/tags" Target="../tags/tag62.xml"/><Relationship Id="rId34" Type="http://schemas.openxmlformats.org/officeDocument/2006/relationships/tags" Target="../tags/tag75.xml"/><Relationship Id="rId7" Type="http://schemas.openxmlformats.org/officeDocument/2006/relationships/tags" Target="../tags/tag48.xml"/><Relationship Id="rId12" Type="http://schemas.openxmlformats.org/officeDocument/2006/relationships/tags" Target="../tags/tag53.xml"/><Relationship Id="rId17" Type="http://schemas.openxmlformats.org/officeDocument/2006/relationships/tags" Target="../tags/tag58.xml"/><Relationship Id="rId25" Type="http://schemas.openxmlformats.org/officeDocument/2006/relationships/tags" Target="../tags/tag66.xml"/><Relationship Id="rId33" Type="http://schemas.openxmlformats.org/officeDocument/2006/relationships/tags" Target="../tags/tag74.xml"/><Relationship Id="rId38" Type="http://schemas.openxmlformats.org/officeDocument/2006/relationships/tags" Target="../tags/tag79.xml"/><Relationship Id="rId2" Type="http://schemas.openxmlformats.org/officeDocument/2006/relationships/tags" Target="../tags/tag43.xml"/><Relationship Id="rId16" Type="http://schemas.openxmlformats.org/officeDocument/2006/relationships/tags" Target="../tags/tag57.xml"/><Relationship Id="rId20" Type="http://schemas.openxmlformats.org/officeDocument/2006/relationships/tags" Target="../tags/tag61.xml"/><Relationship Id="rId29" Type="http://schemas.openxmlformats.org/officeDocument/2006/relationships/tags" Target="../tags/tag70.xml"/><Relationship Id="rId41" Type="http://schemas.openxmlformats.org/officeDocument/2006/relationships/slideLayout" Target="../slideLayouts/slideLayout7.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tags" Target="../tags/tag52.xml"/><Relationship Id="rId24" Type="http://schemas.openxmlformats.org/officeDocument/2006/relationships/tags" Target="../tags/tag65.xml"/><Relationship Id="rId32" Type="http://schemas.openxmlformats.org/officeDocument/2006/relationships/tags" Target="../tags/tag73.xml"/><Relationship Id="rId37" Type="http://schemas.openxmlformats.org/officeDocument/2006/relationships/tags" Target="../tags/tag78.xml"/><Relationship Id="rId40" Type="http://schemas.openxmlformats.org/officeDocument/2006/relationships/tags" Target="../tags/tag81.xml"/><Relationship Id="rId5" Type="http://schemas.openxmlformats.org/officeDocument/2006/relationships/tags" Target="../tags/tag46.xml"/><Relationship Id="rId15" Type="http://schemas.openxmlformats.org/officeDocument/2006/relationships/tags" Target="../tags/tag56.xml"/><Relationship Id="rId23" Type="http://schemas.openxmlformats.org/officeDocument/2006/relationships/tags" Target="../tags/tag64.xml"/><Relationship Id="rId28" Type="http://schemas.openxmlformats.org/officeDocument/2006/relationships/tags" Target="../tags/tag69.xml"/><Relationship Id="rId36" Type="http://schemas.openxmlformats.org/officeDocument/2006/relationships/tags" Target="../tags/tag77.xml"/><Relationship Id="rId10" Type="http://schemas.openxmlformats.org/officeDocument/2006/relationships/tags" Target="../tags/tag51.xml"/><Relationship Id="rId19" Type="http://schemas.openxmlformats.org/officeDocument/2006/relationships/tags" Target="../tags/tag60.xml"/><Relationship Id="rId31" Type="http://schemas.openxmlformats.org/officeDocument/2006/relationships/tags" Target="../tags/tag72.xml"/><Relationship Id="rId4" Type="http://schemas.openxmlformats.org/officeDocument/2006/relationships/tags" Target="../tags/tag45.xml"/><Relationship Id="rId9" Type="http://schemas.openxmlformats.org/officeDocument/2006/relationships/tags" Target="../tags/tag50.xml"/><Relationship Id="rId14" Type="http://schemas.openxmlformats.org/officeDocument/2006/relationships/tags" Target="../tags/tag55.xml"/><Relationship Id="rId22" Type="http://schemas.openxmlformats.org/officeDocument/2006/relationships/tags" Target="../tags/tag63.xml"/><Relationship Id="rId27" Type="http://schemas.openxmlformats.org/officeDocument/2006/relationships/tags" Target="../tags/tag68.xml"/><Relationship Id="rId30" Type="http://schemas.openxmlformats.org/officeDocument/2006/relationships/tags" Target="../tags/tag71.xml"/><Relationship Id="rId35" Type="http://schemas.openxmlformats.org/officeDocument/2006/relationships/tags" Target="../tags/tag76.xml"/></Relationships>
</file>

<file path=ppt/slides/_rels/slide4.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26" Type="http://schemas.openxmlformats.org/officeDocument/2006/relationships/tags" Target="../tags/tag107.xml"/><Relationship Id="rId39" Type="http://schemas.openxmlformats.org/officeDocument/2006/relationships/tags" Target="../tags/tag120.xml"/><Relationship Id="rId3" Type="http://schemas.openxmlformats.org/officeDocument/2006/relationships/tags" Target="../tags/tag84.xml"/><Relationship Id="rId21" Type="http://schemas.openxmlformats.org/officeDocument/2006/relationships/tags" Target="../tags/tag102.xml"/><Relationship Id="rId34" Type="http://schemas.openxmlformats.org/officeDocument/2006/relationships/tags" Target="../tags/tag115.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5" Type="http://schemas.openxmlformats.org/officeDocument/2006/relationships/tags" Target="../tags/tag106.xml"/><Relationship Id="rId33" Type="http://schemas.openxmlformats.org/officeDocument/2006/relationships/tags" Target="../tags/tag114.xml"/><Relationship Id="rId38" Type="http://schemas.openxmlformats.org/officeDocument/2006/relationships/tags" Target="../tags/tag119.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29" Type="http://schemas.openxmlformats.org/officeDocument/2006/relationships/tags" Target="../tags/tag110.xml"/><Relationship Id="rId41" Type="http://schemas.openxmlformats.org/officeDocument/2006/relationships/slideLayout" Target="../slideLayouts/slideLayout7.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24" Type="http://schemas.openxmlformats.org/officeDocument/2006/relationships/tags" Target="../tags/tag105.xml"/><Relationship Id="rId32" Type="http://schemas.openxmlformats.org/officeDocument/2006/relationships/tags" Target="../tags/tag113.xml"/><Relationship Id="rId37" Type="http://schemas.openxmlformats.org/officeDocument/2006/relationships/tags" Target="../tags/tag118.xml"/><Relationship Id="rId40" Type="http://schemas.openxmlformats.org/officeDocument/2006/relationships/tags" Target="../tags/tag121.xml"/><Relationship Id="rId5" Type="http://schemas.openxmlformats.org/officeDocument/2006/relationships/tags" Target="../tags/tag86.xml"/><Relationship Id="rId15" Type="http://schemas.openxmlformats.org/officeDocument/2006/relationships/tags" Target="../tags/tag96.xml"/><Relationship Id="rId23" Type="http://schemas.openxmlformats.org/officeDocument/2006/relationships/tags" Target="../tags/tag104.xml"/><Relationship Id="rId28" Type="http://schemas.openxmlformats.org/officeDocument/2006/relationships/tags" Target="../tags/tag109.xml"/><Relationship Id="rId36" Type="http://schemas.openxmlformats.org/officeDocument/2006/relationships/tags" Target="../tags/tag117.xml"/><Relationship Id="rId10" Type="http://schemas.openxmlformats.org/officeDocument/2006/relationships/tags" Target="../tags/tag91.xml"/><Relationship Id="rId19" Type="http://schemas.openxmlformats.org/officeDocument/2006/relationships/tags" Target="../tags/tag100.xml"/><Relationship Id="rId31" Type="http://schemas.openxmlformats.org/officeDocument/2006/relationships/tags" Target="../tags/tag112.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 Id="rId22" Type="http://schemas.openxmlformats.org/officeDocument/2006/relationships/tags" Target="../tags/tag103.xml"/><Relationship Id="rId27" Type="http://schemas.openxmlformats.org/officeDocument/2006/relationships/tags" Target="../tags/tag108.xml"/><Relationship Id="rId30" Type="http://schemas.openxmlformats.org/officeDocument/2006/relationships/tags" Target="../tags/tag111.xml"/><Relationship Id="rId35" Type="http://schemas.openxmlformats.org/officeDocument/2006/relationships/tags" Target="../tags/tag116.xml"/></Relationships>
</file>

<file path=ppt/slides/_rels/slide5.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slideLayout" Target="../slideLayouts/slideLayout5.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s>
</file>

<file path=ppt/slides/_rels/slide6.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3" Type="http://schemas.openxmlformats.org/officeDocument/2006/relationships/tags" Target="../tags/tag144.xml"/><Relationship Id="rId21" Type="http://schemas.openxmlformats.org/officeDocument/2006/relationships/slideLayout" Target="../slideLayouts/slideLayout5.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tags" Target="../tags/tag156.xm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s>
</file>

<file path=ppt/slides/_rels/slide7.xml.rels><?xml version="1.0" encoding="UTF-8" standalone="yes"?>
<Relationships xmlns="http://schemas.openxmlformats.org/package/2006/relationships"><Relationship Id="rId8" Type="http://schemas.openxmlformats.org/officeDocument/2006/relationships/tags" Target="../tags/tag169.xml"/><Relationship Id="rId13" Type="http://schemas.openxmlformats.org/officeDocument/2006/relationships/tags" Target="../tags/tag174.xml"/><Relationship Id="rId18" Type="http://schemas.openxmlformats.org/officeDocument/2006/relationships/tags" Target="../tags/tag179.xml"/><Relationship Id="rId3" Type="http://schemas.openxmlformats.org/officeDocument/2006/relationships/tags" Target="../tags/tag164.xml"/><Relationship Id="rId21" Type="http://schemas.openxmlformats.org/officeDocument/2006/relationships/slideLayout" Target="../slideLayouts/slideLayout5.xml"/><Relationship Id="rId7" Type="http://schemas.openxmlformats.org/officeDocument/2006/relationships/tags" Target="../tags/tag168.xml"/><Relationship Id="rId12" Type="http://schemas.openxmlformats.org/officeDocument/2006/relationships/tags" Target="../tags/tag173.xml"/><Relationship Id="rId17" Type="http://schemas.openxmlformats.org/officeDocument/2006/relationships/tags" Target="../tags/tag178.xml"/><Relationship Id="rId2" Type="http://schemas.openxmlformats.org/officeDocument/2006/relationships/tags" Target="../tags/tag163.xml"/><Relationship Id="rId16" Type="http://schemas.openxmlformats.org/officeDocument/2006/relationships/tags" Target="../tags/tag177.xml"/><Relationship Id="rId20" Type="http://schemas.openxmlformats.org/officeDocument/2006/relationships/tags" Target="../tags/tag181.xml"/><Relationship Id="rId1" Type="http://schemas.openxmlformats.org/officeDocument/2006/relationships/tags" Target="../tags/tag162.xml"/><Relationship Id="rId6" Type="http://schemas.openxmlformats.org/officeDocument/2006/relationships/tags" Target="../tags/tag167.xml"/><Relationship Id="rId11" Type="http://schemas.openxmlformats.org/officeDocument/2006/relationships/tags" Target="../tags/tag172.xml"/><Relationship Id="rId5" Type="http://schemas.openxmlformats.org/officeDocument/2006/relationships/tags" Target="../tags/tag166.xml"/><Relationship Id="rId15" Type="http://schemas.openxmlformats.org/officeDocument/2006/relationships/tags" Target="../tags/tag176.xml"/><Relationship Id="rId10" Type="http://schemas.openxmlformats.org/officeDocument/2006/relationships/tags" Target="../tags/tag171.xml"/><Relationship Id="rId19" Type="http://schemas.openxmlformats.org/officeDocument/2006/relationships/tags" Target="../tags/tag180.xml"/><Relationship Id="rId4" Type="http://schemas.openxmlformats.org/officeDocument/2006/relationships/tags" Target="../tags/tag165.xml"/><Relationship Id="rId9" Type="http://schemas.openxmlformats.org/officeDocument/2006/relationships/tags" Target="../tags/tag170.xml"/><Relationship Id="rId14" Type="http://schemas.openxmlformats.org/officeDocument/2006/relationships/tags" Target="../tags/tag175.xml"/></Relationships>
</file>

<file path=ppt/slides/_rels/slide8.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tags" Target="../tags/tag199.xml"/><Relationship Id="rId3" Type="http://schemas.openxmlformats.org/officeDocument/2006/relationships/tags" Target="../tags/tag184.xml"/><Relationship Id="rId21" Type="http://schemas.openxmlformats.org/officeDocument/2006/relationships/slideLayout" Target="../slideLayouts/slideLayout5.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tags" Target="../tags/tag198.xml"/><Relationship Id="rId2" Type="http://schemas.openxmlformats.org/officeDocument/2006/relationships/tags" Target="../tags/tag183.xml"/><Relationship Id="rId16" Type="http://schemas.openxmlformats.org/officeDocument/2006/relationships/tags" Target="../tags/tag197.xml"/><Relationship Id="rId20" Type="http://schemas.openxmlformats.org/officeDocument/2006/relationships/tags" Target="../tags/tag20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tags" Target="../tags/tag196.xml"/><Relationship Id="rId10" Type="http://schemas.openxmlformats.org/officeDocument/2006/relationships/tags" Target="../tags/tag191.xml"/><Relationship Id="rId19" Type="http://schemas.openxmlformats.org/officeDocument/2006/relationships/tags" Target="../tags/tag200.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9.xml.rels><?xml version="1.0" encoding="UTF-8" standalone="yes"?>
<Relationships xmlns="http://schemas.openxmlformats.org/package/2006/relationships"><Relationship Id="rId8" Type="http://schemas.openxmlformats.org/officeDocument/2006/relationships/tags" Target="../tags/tag209.xml"/><Relationship Id="rId13" Type="http://schemas.openxmlformats.org/officeDocument/2006/relationships/tags" Target="../tags/tag214.xml"/><Relationship Id="rId18" Type="http://schemas.openxmlformats.org/officeDocument/2006/relationships/tags" Target="../tags/tag219.xml"/><Relationship Id="rId3" Type="http://schemas.openxmlformats.org/officeDocument/2006/relationships/tags" Target="../tags/tag204.xml"/><Relationship Id="rId21" Type="http://schemas.openxmlformats.org/officeDocument/2006/relationships/slideLayout" Target="../slideLayouts/slideLayout5.xml"/><Relationship Id="rId7" Type="http://schemas.openxmlformats.org/officeDocument/2006/relationships/tags" Target="../tags/tag208.xml"/><Relationship Id="rId12" Type="http://schemas.openxmlformats.org/officeDocument/2006/relationships/tags" Target="../tags/tag213.xml"/><Relationship Id="rId17" Type="http://schemas.openxmlformats.org/officeDocument/2006/relationships/tags" Target="../tags/tag218.xml"/><Relationship Id="rId2" Type="http://schemas.openxmlformats.org/officeDocument/2006/relationships/tags" Target="../tags/tag203.xml"/><Relationship Id="rId16" Type="http://schemas.openxmlformats.org/officeDocument/2006/relationships/tags" Target="../tags/tag217.xml"/><Relationship Id="rId20" Type="http://schemas.openxmlformats.org/officeDocument/2006/relationships/tags" Target="../tags/tag221.xml"/><Relationship Id="rId1" Type="http://schemas.openxmlformats.org/officeDocument/2006/relationships/tags" Target="../tags/tag202.xml"/><Relationship Id="rId6" Type="http://schemas.openxmlformats.org/officeDocument/2006/relationships/tags" Target="../tags/tag207.xml"/><Relationship Id="rId11" Type="http://schemas.openxmlformats.org/officeDocument/2006/relationships/tags" Target="../tags/tag212.xml"/><Relationship Id="rId5" Type="http://schemas.openxmlformats.org/officeDocument/2006/relationships/tags" Target="../tags/tag206.xml"/><Relationship Id="rId15" Type="http://schemas.openxmlformats.org/officeDocument/2006/relationships/tags" Target="../tags/tag216.xml"/><Relationship Id="rId10" Type="http://schemas.openxmlformats.org/officeDocument/2006/relationships/tags" Target="../tags/tag211.xml"/><Relationship Id="rId19" Type="http://schemas.openxmlformats.org/officeDocument/2006/relationships/tags" Target="../tags/tag220.xml"/><Relationship Id="rId4" Type="http://schemas.openxmlformats.org/officeDocument/2006/relationships/tags" Target="../tags/tag205.xml"/><Relationship Id="rId9" Type="http://schemas.openxmlformats.org/officeDocument/2006/relationships/tags" Target="../tags/tag210.xml"/><Relationship Id="rId14" Type="http://schemas.openxmlformats.org/officeDocument/2006/relationships/tags" Target="../tags/tag2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naette\AppData\Local\Microsoft\Windows\INetCache\IE\X6HA4QPI\whatsapp-image-2017-11-06-at-22-04-3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
            <a:ext cx="9144000" cy="309372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3886200"/>
            <a:ext cx="9144000" cy="1752600"/>
          </a:xfrm>
        </p:spPr>
        <p:txBody>
          <a:bodyPr>
            <a:normAutofit fontScale="55000" lnSpcReduction="20000"/>
          </a:bodyPr>
          <a:lstStyle/>
          <a:p>
            <a:r>
              <a:rPr lang="en-US" sz="6500" b="1" dirty="0" smtClean="0">
                <a:solidFill>
                  <a:schemeClr val="tx1"/>
                </a:solidFill>
              </a:rPr>
              <a:t>Thinking about : Security at Work</a:t>
            </a:r>
          </a:p>
          <a:p>
            <a:r>
              <a:rPr lang="en-US" sz="4700" b="1" dirty="0" smtClean="0">
                <a:solidFill>
                  <a:schemeClr val="tx1"/>
                </a:solidFill>
              </a:rPr>
              <a:t>For Application in Businesses, Enterprises, and Establishments </a:t>
            </a:r>
          </a:p>
          <a:p>
            <a:r>
              <a:rPr lang="en-US" sz="4400" dirty="0" smtClean="0">
                <a:solidFill>
                  <a:schemeClr val="tx1"/>
                </a:solidFill>
              </a:rPr>
              <a:t>By Peter M. Harder, MBA, BS </a:t>
            </a:r>
          </a:p>
          <a:p>
            <a:r>
              <a:rPr lang="en-US" sz="4400" dirty="0" smtClean="0">
                <a:solidFill>
                  <a:schemeClr val="tx1"/>
                </a:solidFill>
              </a:rPr>
              <a:t>&amp; Nanette V. Harder, MPH, BA  </a:t>
            </a:r>
          </a:p>
        </p:txBody>
      </p:sp>
    </p:spTree>
    <p:extLst>
      <p:ext uri="{BB962C8B-B14F-4D97-AF65-F5344CB8AC3E}">
        <p14:creationId xmlns:p14="http://schemas.microsoft.com/office/powerpoint/2010/main" val="353467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534400" cy="639762"/>
          </a:xfrm>
        </p:spPr>
        <p:txBody>
          <a:bodyPr>
            <a:normAutofit/>
          </a:bodyPr>
          <a:lstStyle/>
          <a:p>
            <a:pPr algn="ctr"/>
            <a:r>
              <a:rPr lang="en-US" dirty="0" smtClean="0"/>
              <a:t>Safety and Security at work require preparedness.</a:t>
            </a:r>
            <a:endParaRPr lang="en-US" dirty="0"/>
          </a:p>
        </p:txBody>
      </p:sp>
      <p:sp>
        <p:nvSpPr>
          <p:cNvPr id="4" name="Content Placeholder 3"/>
          <p:cNvSpPr>
            <a:spLocks noGrp="1"/>
          </p:cNvSpPr>
          <p:nvPr>
            <p:ph sz="half" idx="2"/>
          </p:nvPr>
        </p:nvSpPr>
        <p:spPr>
          <a:xfrm>
            <a:off x="457200" y="2174875"/>
            <a:ext cx="8458200" cy="3951288"/>
          </a:xfrm>
        </p:spPr>
        <p:txBody>
          <a:bodyPr>
            <a:normAutofit/>
          </a:bodyPr>
          <a:lstStyle/>
          <a:p>
            <a:r>
              <a:rPr lang="en-US" dirty="0" smtClean="0"/>
              <a:t>Some things for which you should have emergency procedures.</a:t>
            </a:r>
          </a:p>
          <a:p>
            <a:pPr lvl="1"/>
            <a:r>
              <a:rPr lang="en-US" dirty="0" smtClean="0"/>
              <a:t>Active Shooter – “an </a:t>
            </a:r>
            <a:r>
              <a:rPr lang="en-US" dirty="0"/>
              <a:t>individual </a:t>
            </a:r>
            <a:r>
              <a:rPr lang="en-US" dirty="0" smtClean="0"/>
              <a:t>actively engaged </a:t>
            </a:r>
            <a:r>
              <a:rPr lang="en-US" dirty="0"/>
              <a:t>in killing or attempting to kill people in a populated </a:t>
            </a:r>
            <a:r>
              <a:rPr lang="en-US" dirty="0" smtClean="0"/>
              <a:t>area” (FBI).</a:t>
            </a:r>
          </a:p>
          <a:p>
            <a:pPr lvl="1"/>
            <a:r>
              <a:rPr lang="en-US" dirty="0" smtClean="0"/>
              <a:t>Fire – from small smoldering trashcans to all-out blazes.</a:t>
            </a:r>
          </a:p>
          <a:p>
            <a:pPr lvl="1"/>
            <a:r>
              <a:rPr lang="en-US" dirty="0" smtClean="0"/>
              <a:t>Earthquake – Initial and following tremors.</a:t>
            </a:r>
          </a:p>
          <a:p>
            <a:pPr lvl="1"/>
            <a:r>
              <a:rPr lang="en-US" dirty="0" smtClean="0"/>
              <a:t>Robbery – a person confronting and stealing from another person.</a:t>
            </a:r>
          </a:p>
          <a:p>
            <a:pPr lvl="1"/>
            <a:r>
              <a:rPr lang="en-US" dirty="0" smtClean="0"/>
              <a:t>Theft – a person stealing without confronting anyone else.</a:t>
            </a:r>
          </a:p>
          <a:p>
            <a:pPr lvl="1"/>
            <a:r>
              <a:rPr lang="en-US" dirty="0" smtClean="0"/>
              <a:t>Assaults – attacks by one person on another.</a:t>
            </a:r>
          </a:p>
          <a:p>
            <a:pPr lvl="1"/>
            <a:r>
              <a:rPr lang="en-US" dirty="0" smtClean="0"/>
              <a:t>Other.</a:t>
            </a:r>
            <a:endParaRPr lang="en-US" dirty="0"/>
          </a:p>
          <a:p>
            <a:pPr marL="457200" lvl="1" indent="0">
              <a:buNone/>
            </a:pPr>
            <a:r>
              <a:rPr lang="en-US" dirty="0" smtClean="0"/>
              <a:t>Modify the following thoughts to suit your situation.  Practice your plan!</a:t>
            </a:r>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6581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534400" cy="639762"/>
          </a:xfrm>
        </p:spPr>
        <p:txBody>
          <a:bodyPr>
            <a:normAutofit/>
          </a:bodyPr>
          <a:lstStyle/>
          <a:p>
            <a:pPr algn="ctr"/>
            <a:r>
              <a:rPr lang="en-US" dirty="0" smtClean="0"/>
              <a:t>Active Shooters</a:t>
            </a:r>
            <a:endParaRPr lang="en-US" dirty="0"/>
          </a:p>
        </p:txBody>
      </p:sp>
      <p:sp>
        <p:nvSpPr>
          <p:cNvPr id="4" name="Content Placeholder 3"/>
          <p:cNvSpPr>
            <a:spLocks noGrp="1"/>
          </p:cNvSpPr>
          <p:nvPr>
            <p:ph sz="half" idx="2"/>
          </p:nvPr>
        </p:nvSpPr>
        <p:spPr>
          <a:xfrm>
            <a:off x="457200" y="2174875"/>
            <a:ext cx="8534400" cy="2778125"/>
          </a:xfrm>
        </p:spPr>
        <p:txBody>
          <a:bodyPr>
            <a:normAutofit/>
          </a:bodyPr>
          <a:lstStyle/>
          <a:p>
            <a:pPr marL="0" indent="0">
              <a:buNone/>
            </a:pPr>
            <a:r>
              <a:rPr lang="en-US" sz="2200" dirty="0" smtClean="0"/>
              <a:t>We all hope that we will never experience an Active Shooter event. In all likelihood, we will never come closer than the evening news to these evil events. That does not mean that we should not have a plan… </a:t>
            </a:r>
          </a:p>
          <a:p>
            <a:pPr marL="0" indent="0">
              <a:buNone/>
            </a:pPr>
            <a:r>
              <a:rPr lang="en-US" sz="2200" dirty="0" smtClean="0"/>
              <a:t>Click the following link for a video from </a:t>
            </a:r>
            <a:r>
              <a:rPr lang="en-US" sz="2200" dirty="0" err="1" smtClean="0"/>
              <a:t>Ready.gov’s</a:t>
            </a:r>
            <a:r>
              <a:rPr lang="en-US" sz="2200" dirty="0" smtClean="0"/>
              <a:t> Houston office.</a:t>
            </a:r>
          </a:p>
          <a:p>
            <a:pPr marL="0" indent="0">
              <a:buNone/>
            </a:pPr>
            <a:r>
              <a:rPr lang="en-US" sz="2200" dirty="0" smtClean="0">
                <a:hlinkClick r:id="rId22"/>
              </a:rPr>
              <a:t>Run, Hide, Fight</a:t>
            </a:r>
            <a:r>
              <a:rPr lang="en-US" sz="2200" dirty="0"/>
              <a:t>  (https://</a:t>
            </a:r>
            <a:r>
              <a:rPr lang="en-US" sz="2200" dirty="0" smtClean="0"/>
              <a:t>youtu.be/5VcSwejU2D0)</a:t>
            </a:r>
          </a:p>
          <a:p>
            <a:pPr marL="0" indent="0">
              <a:buNone/>
            </a:pPr>
            <a:endParaRPr lang="en-US" sz="2200" dirty="0"/>
          </a:p>
          <a:p>
            <a:pPr marL="0" indent="0">
              <a:buNone/>
            </a:pPr>
            <a:endParaRPr lang="en-US" sz="22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85574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229600" cy="639762"/>
          </a:xfrm>
        </p:spPr>
        <p:txBody>
          <a:bodyPr>
            <a:normAutofit/>
          </a:bodyPr>
          <a:lstStyle/>
          <a:p>
            <a:pPr algn="ctr"/>
            <a:r>
              <a:rPr lang="en-US" dirty="0" smtClean="0"/>
              <a:t>Emergency Procedures - Fire</a:t>
            </a:r>
            <a:endParaRPr lang="en-US" dirty="0"/>
          </a:p>
        </p:txBody>
      </p:sp>
      <p:sp>
        <p:nvSpPr>
          <p:cNvPr id="4" name="Content Placeholder 3"/>
          <p:cNvSpPr>
            <a:spLocks noGrp="1"/>
          </p:cNvSpPr>
          <p:nvPr>
            <p:ph sz="half" idx="2"/>
          </p:nvPr>
        </p:nvSpPr>
        <p:spPr>
          <a:xfrm>
            <a:off x="457198" y="2174875"/>
            <a:ext cx="8458202" cy="3951288"/>
          </a:xfrm>
        </p:spPr>
        <p:txBody>
          <a:bodyPr>
            <a:normAutofit lnSpcReduction="10000"/>
          </a:bodyPr>
          <a:lstStyle/>
          <a:p>
            <a:r>
              <a:rPr lang="en-US" dirty="0" smtClean="0"/>
              <a:t>In case of a fire, call 911.</a:t>
            </a:r>
          </a:p>
          <a:p>
            <a:r>
              <a:rPr lang="en-US" dirty="0" smtClean="0"/>
              <a:t>Let people know to get out of the building, to a pre-arranged meeting spot.</a:t>
            </a:r>
          </a:p>
          <a:p>
            <a:r>
              <a:rPr lang="en-US" dirty="0" smtClean="0"/>
              <a:t>If the fire is still in its smoldering stage, or is confined to a very small area and you feel confident about your ability, use a fire extinguisher.</a:t>
            </a:r>
          </a:p>
          <a:p>
            <a:r>
              <a:rPr lang="en-US" dirty="0" smtClean="0"/>
              <a:t>Best procedure is prevention. Don’t overload circuits with heaters. Don’t leave cleaning rags or oily rags in a pile. Do your basic housekeeping regularly. Don’t let people smoke near the building.</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869175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229600" cy="639762"/>
          </a:xfrm>
        </p:spPr>
        <p:txBody>
          <a:bodyPr>
            <a:normAutofit/>
          </a:bodyPr>
          <a:lstStyle/>
          <a:p>
            <a:pPr algn="ctr"/>
            <a:r>
              <a:rPr lang="en-US" dirty="0" smtClean="0"/>
              <a:t>Emergency Procedures - Earthquake</a:t>
            </a:r>
            <a:endParaRPr lang="en-US" dirty="0"/>
          </a:p>
        </p:txBody>
      </p:sp>
      <p:sp>
        <p:nvSpPr>
          <p:cNvPr id="4" name="Content Placeholder 3"/>
          <p:cNvSpPr>
            <a:spLocks noGrp="1"/>
          </p:cNvSpPr>
          <p:nvPr>
            <p:ph sz="half" idx="2"/>
          </p:nvPr>
        </p:nvSpPr>
        <p:spPr>
          <a:xfrm>
            <a:off x="457198" y="2174875"/>
            <a:ext cx="8534402" cy="3951288"/>
          </a:xfrm>
        </p:spPr>
        <p:txBody>
          <a:bodyPr/>
          <a:lstStyle/>
          <a:p>
            <a:r>
              <a:rPr lang="en-US" dirty="0" smtClean="0"/>
              <a:t>STAY PUT. Do not run outside. For shelter from falling objects, get under a sturdy desk, table or shelf, and hold onto the legs to keep it from tipping or moving.</a:t>
            </a:r>
          </a:p>
          <a:p>
            <a:r>
              <a:rPr lang="en-US" dirty="0" smtClean="0"/>
              <a:t>Expect aftershocks that are as strong as the original quake.</a:t>
            </a:r>
          </a:p>
          <a:p>
            <a:r>
              <a:rPr lang="en-US" dirty="0" smtClean="0"/>
              <a:t>Once everything is settled down, check for fires, gas leaks, injured people, etc.</a:t>
            </a:r>
          </a:p>
          <a:p>
            <a:r>
              <a:rPr lang="en-US" dirty="0" smtClean="0"/>
              <a:t>Give first aid where needed, and see if anyone is missing.</a:t>
            </a:r>
          </a:p>
          <a:p>
            <a:r>
              <a:rPr lang="en-US" dirty="0" smtClean="0"/>
              <a:t>Do not expect that you will be the only or even the priority caller for First Responders, they have a lot of area to cover.</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72817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sp>
        <p:nvSpPr>
          <p:cNvPr id="3" name="TextBox 2"/>
          <p:cNvSpPr txBox="1"/>
          <p:nvPr/>
        </p:nvSpPr>
        <p:spPr>
          <a:xfrm>
            <a:off x="609600" y="1828800"/>
            <a:ext cx="7924800" cy="461665"/>
          </a:xfrm>
          <a:prstGeom prst="rect">
            <a:avLst/>
          </a:prstGeom>
          <a:noFill/>
        </p:spPr>
        <p:txBody>
          <a:bodyPr wrap="square" rtlCol="0">
            <a:spAutoFit/>
          </a:bodyPr>
          <a:lstStyle/>
          <a:p>
            <a:pPr algn="ctr"/>
            <a:r>
              <a:rPr lang="en-US" sz="2400" b="1" dirty="0" smtClean="0"/>
              <a:t>Emergency Procedures - Robbery</a:t>
            </a:r>
            <a:endParaRPr lang="en-US" b="1" dirty="0" smtClean="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Box 24"/>
          <p:cNvSpPr txBox="1"/>
          <p:nvPr/>
        </p:nvSpPr>
        <p:spPr>
          <a:xfrm>
            <a:off x="762001" y="2514600"/>
            <a:ext cx="8153400" cy="3293209"/>
          </a:xfrm>
          <a:prstGeom prst="rect">
            <a:avLst/>
          </a:prstGeom>
          <a:noFill/>
        </p:spPr>
        <p:txBody>
          <a:bodyPr wrap="square" rtlCol="0">
            <a:spAutoFit/>
          </a:bodyPr>
          <a:lstStyle/>
          <a:p>
            <a:r>
              <a:rPr lang="en-US" dirty="0" smtClean="0"/>
              <a:t>Ask yourself, is there anything in your office or business that is worth dying for? </a:t>
            </a:r>
          </a:p>
          <a:p>
            <a:pPr>
              <a:spcAft>
                <a:spcPts val="600"/>
              </a:spcAft>
            </a:pPr>
            <a:r>
              <a:rPr lang="en-US" dirty="0" smtClean="0"/>
              <a:t>You can replace computers, printers, merchandise, money, credit cards, etc.  You cannot replace a life.</a:t>
            </a:r>
          </a:p>
          <a:p>
            <a:pPr>
              <a:spcAft>
                <a:spcPts val="600"/>
              </a:spcAft>
            </a:pPr>
            <a:r>
              <a:rPr lang="en-US" dirty="0" smtClean="0"/>
              <a:t>Each circumstance is different, and you have to determine for yourself what you will do.  However, fighting with an armed opponent is not likely a rewarding bet.  You are likely to get hurt.  Maybe seriously. Maybe fatally.  Or an innocent bystander may catch a bullet aimed at you.</a:t>
            </a:r>
          </a:p>
          <a:p>
            <a:r>
              <a:rPr lang="en-US" dirty="0" smtClean="0"/>
              <a:t>Do collect your thoughts and carefully observe the robber.  Height? Color of eyes, hair, skin? Tattoos? Approximate age and weight? Accents or funny phrases? Accomplices? Getaway vehicle? What kind of weapon? What all did they take?</a:t>
            </a:r>
          </a:p>
          <a:p>
            <a:r>
              <a:rPr lang="en-US" dirty="0" smtClean="0"/>
              <a:t>Call 911 ASAP.</a:t>
            </a:r>
            <a:endParaRPr lang="en-US" dirty="0"/>
          </a:p>
        </p:txBody>
      </p:sp>
    </p:spTree>
    <p:extLst>
      <p:ext uri="{BB962C8B-B14F-4D97-AF65-F5344CB8AC3E}">
        <p14:creationId xmlns:p14="http://schemas.microsoft.com/office/powerpoint/2010/main" val="1187140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sp>
        <p:nvSpPr>
          <p:cNvPr id="3" name="TextBox 2"/>
          <p:cNvSpPr txBox="1"/>
          <p:nvPr/>
        </p:nvSpPr>
        <p:spPr>
          <a:xfrm>
            <a:off x="655636" y="1828800"/>
            <a:ext cx="7924800" cy="461665"/>
          </a:xfrm>
          <a:prstGeom prst="rect">
            <a:avLst/>
          </a:prstGeom>
          <a:noFill/>
        </p:spPr>
        <p:txBody>
          <a:bodyPr wrap="square" rtlCol="0">
            <a:spAutoFit/>
          </a:bodyPr>
          <a:lstStyle/>
          <a:p>
            <a:pPr algn="ctr"/>
            <a:r>
              <a:rPr lang="en-US" sz="2400" b="1" dirty="0" smtClean="0"/>
              <a:t>Emergency Procedures - Theft</a:t>
            </a:r>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Box 24"/>
          <p:cNvSpPr txBox="1"/>
          <p:nvPr/>
        </p:nvSpPr>
        <p:spPr>
          <a:xfrm>
            <a:off x="655636" y="2514600"/>
            <a:ext cx="8335964"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Call the police.</a:t>
            </a:r>
          </a:p>
          <a:p>
            <a:pPr marL="285750" indent="-285750">
              <a:buFont typeface="Arial" panose="020B0604020202020204" pitchFamily="34" charset="0"/>
              <a:buChar char="•"/>
            </a:pPr>
            <a:r>
              <a:rPr lang="en-US" sz="2000" dirty="0" smtClean="0"/>
              <a:t>Preserve any evidence, protect but don’t grab things that the thief dropped, don’t pollute the scene.</a:t>
            </a:r>
          </a:p>
          <a:p>
            <a:pPr marL="285750" indent="-285750">
              <a:buFont typeface="Arial" panose="020B0604020202020204" pitchFamily="34" charset="0"/>
              <a:buChar char="•"/>
            </a:pPr>
            <a:r>
              <a:rPr lang="en-US" sz="2000" dirty="0" smtClean="0"/>
              <a:t>What got stolen? Value?</a:t>
            </a:r>
          </a:p>
          <a:p>
            <a:pPr marL="285750" indent="-285750">
              <a:buFont typeface="Arial" panose="020B0604020202020204" pitchFamily="34" charset="0"/>
              <a:buChar char="•"/>
            </a:pPr>
            <a:r>
              <a:rPr lang="en-US" sz="2000" dirty="0" smtClean="0"/>
              <a:t>Who noticed it?</a:t>
            </a:r>
          </a:p>
          <a:p>
            <a:pPr marL="285750" indent="-285750">
              <a:buFont typeface="Arial" panose="020B0604020202020204" pitchFamily="34" charset="0"/>
              <a:buChar char="•"/>
            </a:pPr>
            <a:r>
              <a:rPr lang="en-US" sz="2000" dirty="0" smtClean="0"/>
              <a:t>When did it happen?</a:t>
            </a:r>
          </a:p>
          <a:p>
            <a:pPr marL="285750" indent="-285750">
              <a:buFont typeface="Arial" panose="020B0604020202020204" pitchFamily="34" charset="0"/>
              <a:buChar char="•"/>
            </a:pPr>
            <a:r>
              <a:rPr lang="en-US" sz="2000" dirty="0" smtClean="0"/>
              <a:t>Any idea of who might have done it?</a:t>
            </a:r>
          </a:p>
          <a:p>
            <a:pPr marL="285750" indent="-285750">
              <a:buFont typeface="Arial" panose="020B0604020202020204" pitchFamily="34" charset="0"/>
              <a:buChar char="•"/>
            </a:pPr>
            <a:r>
              <a:rPr lang="en-US" sz="2000" dirty="0" smtClean="0"/>
              <a:t>Any witnesses?</a:t>
            </a:r>
          </a:p>
          <a:p>
            <a:pPr marL="285750" indent="-285750">
              <a:buFont typeface="Arial" panose="020B0604020202020204" pitchFamily="34" charset="0"/>
              <a:buChar char="•"/>
            </a:pPr>
            <a:r>
              <a:rPr lang="en-US" sz="2000" dirty="0" smtClean="0"/>
              <a:t>Any video footage available?</a:t>
            </a:r>
          </a:p>
          <a:p>
            <a:pPr marL="342900" indent="-342900">
              <a:buFont typeface="Arial" panose="020B0604020202020204" pitchFamily="34" charset="0"/>
              <a:buChar char="•"/>
            </a:pPr>
            <a:r>
              <a:rPr lang="en-US" sz="2000" dirty="0" smtClean="0"/>
              <a:t>Call your insurance company and let them know.</a:t>
            </a:r>
            <a:endParaRPr lang="en-US" sz="2000" dirty="0"/>
          </a:p>
        </p:txBody>
      </p:sp>
    </p:spTree>
    <p:extLst>
      <p:ext uri="{BB962C8B-B14F-4D97-AF65-F5344CB8AC3E}">
        <p14:creationId xmlns:p14="http://schemas.microsoft.com/office/powerpoint/2010/main" val="1511875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sp>
        <p:nvSpPr>
          <p:cNvPr id="3" name="TextBox 2"/>
          <p:cNvSpPr txBox="1"/>
          <p:nvPr/>
        </p:nvSpPr>
        <p:spPr>
          <a:xfrm>
            <a:off x="655636" y="1597967"/>
            <a:ext cx="7924800" cy="461665"/>
          </a:xfrm>
          <a:prstGeom prst="rect">
            <a:avLst/>
          </a:prstGeom>
          <a:noFill/>
        </p:spPr>
        <p:txBody>
          <a:bodyPr wrap="square" rtlCol="0">
            <a:spAutoFit/>
          </a:bodyPr>
          <a:lstStyle/>
          <a:p>
            <a:pPr algn="ctr"/>
            <a:r>
              <a:rPr lang="en-US" sz="2400" b="1" dirty="0" smtClean="0"/>
              <a:t>Emergency Procedures - Assault</a:t>
            </a:r>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Box 24"/>
          <p:cNvSpPr txBox="1"/>
          <p:nvPr/>
        </p:nvSpPr>
        <p:spPr>
          <a:xfrm>
            <a:off x="717020" y="4798367"/>
            <a:ext cx="8305800" cy="461665"/>
          </a:xfrm>
          <a:prstGeom prst="rect">
            <a:avLst/>
          </a:prstGeom>
          <a:noFill/>
        </p:spPr>
        <p:txBody>
          <a:bodyPr wrap="square" rtlCol="0">
            <a:spAutoFit/>
          </a:bodyPr>
          <a:lstStyle/>
          <a:p>
            <a:pPr algn="ctr"/>
            <a:r>
              <a:rPr lang="en-US" sz="2400" b="1" dirty="0" smtClean="0"/>
              <a:t>Emergency Procedures for Other Emergencies</a:t>
            </a:r>
            <a:endParaRPr lang="en-US" sz="2400" b="1" dirty="0"/>
          </a:p>
        </p:txBody>
      </p:sp>
      <p:sp>
        <p:nvSpPr>
          <p:cNvPr id="26" name="TextBox 25"/>
          <p:cNvSpPr txBox="1"/>
          <p:nvPr/>
        </p:nvSpPr>
        <p:spPr>
          <a:xfrm>
            <a:off x="963876" y="2078682"/>
            <a:ext cx="8032220" cy="2585323"/>
          </a:xfrm>
          <a:prstGeom prst="rect">
            <a:avLst/>
          </a:prstGeom>
          <a:noFill/>
        </p:spPr>
        <p:txBody>
          <a:bodyPr wrap="square" rtlCol="0">
            <a:spAutoFit/>
          </a:bodyPr>
          <a:lstStyle/>
          <a:p>
            <a:r>
              <a:rPr lang="en-US" dirty="0"/>
              <a:t>Assault is </a:t>
            </a:r>
            <a:r>
              <a:rPr lang="en-US" dirty="0" smtClean="0"/>
              <a:t>an </a:t>
            </a:r>
            <a:r>
              <a:rPr lang="en-US" dirty="0"/>
              <a:t>unlawful attempt or </a:t>
            </a:r>
            <a:r>
              <a:rPr lang="en-US" dirty="0" smtClean="0"/>
              <a:t>offer by one person, </a:t>
            </a:r>
            <a:r>
              <a:rPr lang="en-US" dirty="0"/>
              <a:t>with force or violence, to inflict </a:t>
            </a:r>
            <a:r>
              <a:rPr lang="en-US" dirty="0" smtClean="0"/>
              <a:t>bodily </a:t>
            </a:r>
            <a:r>
              <a:rPr lang="en-US" dirty="0"/>
              <a:t>hurt </a:t>
            </a:r>
            <a:r>
              <a:rPr lang="en-US" dirty="0" smtClean="0"/>
              <a:t>on another person.  Or as California’s Penal Code says, “An </a:t>
            </a:r>
            <a:r>
              <a:rPr lang="en-US" dirty="0"/>
              <a:t>assault is an unlawful attempt, coupled with a present ability, to commit a violent injury on the person of </a:t>
            </a:r>
            <a:r>
              <a:rPr lang="en-US" dirty="0" smtClean="0"/>
              <a:t>another.”</a:t>
            </a:r>
          </a:p>
          <a:p>
            <a:pPr marL="285750" indent="-285750">
              <a:buFont typeface="Arial" panose="020B0604020202020204" pitchFamily="34" charset="0"/>
              <a:buChar char="•"/>
            </a:pPr>
            <a:r>
              <a:rPr lang="en-US" dirty="0" smtClean="0"/>
              <a:t>Call 911.</a:t>
            </a:r>
          </a:p>
          <a:p>
            <a:pPr marL="285750" indent="-285750">
              <a:buFont typeface="Arial" panose="020B0604020202020204" pitchFamily="34" charset="0"/>
              <a:buChar char="•"/>
            </a:pPr>
            <a:r>
              <a:rPr lang="en-US" dirty="0" smtClean="0"/>
              <a:t>Administer First Aid.</a:t>
            </a:r>
          </a:p>
          <a:p>
            <a:pPr marL="285750" indent="-285750">
              <a:buFont typeface="Arial" panose="020B0604020202020204" pitchFamily="34" charset="0"/>
              <a:buChar char="•"/>
            </a:pPr>
            <a:r>
              <a:rPr lang="en-US" dirty="0" smtClean="0"/>
              <a:t>Record witness information.</a:t>
            </a:r>
          </a:p>
          <a:p>
            <a:pPr marL="285750" indent="-285750">
              <a:buFont typeface="Arial" panose="020B0604020202020204" pitchFamily="34" charset="0"/>
              <a:buChar char="•"/>
            </a:pPr>
            <a:r>
              <a:rPr lang="en-US" dirty="0" smtClean="0"/>
              <a:t>Write down a description of the assailant.</a:t>
            </a:r>
          </a:p>
          <a:p>
            <a:pPr marL="285750" indent="-285750">
              <a:buFont typeface="Arial" panose="020B0604020202020204" pitchFamily="34" charset="0"/>
              <a:buChar char="•"/>
            </a:pPr>
            <a:r>
              <a:rPr lang="en-US" dirty="0" smtClean="0"/>
              <a:t>Watch where the assailant goes.</a:t>
            </a:r>
            <a:endParaRPr lang="en-US" dirty="0"/>
          </a:p>
        </p:txBody>
      </p:sp>
      <p:sp>
        <p:nvSpPr>
          <p:cNvPr id="27" name="TextBox 26"/>
          <p:cNvSpPr txBox="1"/>
          <p:nvPr/>
        </p:nvSpPr>
        <p:spPr>
          <a:xfrm>
            <a:off x="1055685" y="5283547"/>
            <a:ext cx="7848601" cy="1200329"/>
          </a:xfrm>
          <a:prstGeom prst="rect">
            <a:avLst/>
          </a:prstGeom>
          <a:noFill/>
        </p:spPr>
        <p:txBody>
          <a:bodyPr wrap="square" rtlCol="0">
            <a:spAutoFit/>
          </a:bodyPr>
          <a:lstStyle/>
          <a:p>
            <a:r>
              <a:rPr lang="en-US" dirty="0" smtClean="0"/>
              <a:t>Other emergencies will depend on where you are situated, and what form of enterprise you are involved in. Are you located near a nuclear reactor? Near a busy airport? Next to an overly crowded housing project?  Each will have their own unique potential problems.</a:t>
            </a:r>
            <a:endParaRPr lang="en-US" dirty="0"/>
          </a:p>
        </p:txBody>
      </p:sp>
    </p:spTree>
    <p:extLst>
      <p:ext uri="{BB962C8B-B14F-4D97-AF65-F5344CB8AC3E}">
        <p14:creationId xmlns:p14="http://schemas.microsoft.com/office/powerpoint/2010/main" val="2762932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sp>
        <p:nvSpPr>
          <p:cNvPr id="3" name="TextBox 2"/>
          <p:cNvSpPr txBox="1"/>
          <p:nvPr/>
        </p:nvSpPr>
        <p:spPr>
          <a:xfrm>
            <a:off x="609600" y="1828800"/>
            <a:ext cx="7924800" cy="3647152"/>
          </a:xfrm>
          <a:prstGeom prst="rect">
            <a:avLst/>
          </a:prstGeom>
          <a:noFill/>
        </p:spPr>
        <p:txBody>
          <a:bodyPr wrap="square" rtlCol="0">
            <a:spAutoFit/>
          </a:bodyPr>
          <a:lstStyle/>
          <a:p>
            <a:pPr>
              <a:spcAft>
                <a:spcPts val="600"/>
              </a:spcAft>
            </a:pPr>
            <a:r>
              <a:rPr lang="en-US" dirty="0" smtClean="0"/>
              <a:t>Some last thoughts for your consideration:</a:t>
            </a:r>
          </a:p>
          <a:p>
            <a:pPr>
              <a:spcAft>
                <a:spcPts val="600"/>
              </a:spcAft>
            </a:pPr>
            <a:r>
              <a:rPr lang="en-US" dirty="0" smtClean="0"/>
              <a:t>Everyone wants to think that they are reasonably secure and safe. Think that you are? Check the crime rates, and then think again.  If one out of ten people in your area have been assaulted in the past five years… </a:t>
            </a:r>
          </a:p>
          <a:p>
            <a:pPr>
              <a:spcAft>
                <a:spcPts val="600"/>
              </a:spcAft>
            </a:pPr>
            <a:r>
              <a:rPr lang="en-US" dirty="0" smtClean="0"/>
              <a:t>You cannot prevent every bad thing from happening in your area, but you can exercise common sense to minimize your risks.  You can talk to CPTED experts and your local law enforcement Crime Prevention unit to reduce your risks. You can have your insurance company survey your risks and make suggestions.  You can train your people to minimize their (and your) risks.</a:t>
            </a:r>
          </a:p>
          <a:p>
            <a:r>
              <a:rPr lang="en-US" dirty="0" smtClean="0">
                <a:hlinkClick r:id="rId22"/>
              </a:rPr>
              <a:t>Ready.gov</a:t>
            </a:r>
            <a:r>
              <a:rPr lang="en-US" dirty="0" smtClean="0"/>
              <a:t> is a website put up by the US Federal Government where you will find multiple emergency lists, to help you prepare for whatever may come.  Recommended.</a:t>
            </a:r>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2135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Any Questions?</a:t>
            </a:r>
            <a:endParaRPr lang="en-US" dirty="0"/>
          </a:p>
        </p:txBody>
      </p:sp>
      <p:sp>
        <p:nvSpPr>
          <p:cNvPr id="3" name="TextBox 2"/>
          <p:cNvSpPr txBox="1"/>
          <p:nvPr/>
        </p:nvSpPr>
        <p:spPr>
          <a:xfrm>
            <a:off x="609600" y="1828800"/>
            <a:ext cx="7924800" cy="2308324"/>
          </a:xfrm>
          <a:prstGeom prst="rect">
            <a:avLst/>
          </a:prstGeom>
          <a:noFill/>
        </p:spPr>
        <p:txBody>
          <a:bodyPr wrap="square" rtlCol="0">
            <a:spAutoFit/>
          </a:bodyPr>
          <a:lstStyle/>
          <a:p>
            <a:r>
              <a:rPr lang="en-US" dirty="0" smtClean="0"/>
              <a:t>?</a:t>
            </a:r>
          </a:p>
          <a:p>
            <a:endParaRPr lang="en-US" dirty="0"/>
          </a:p>
          <a:p>
            <a:r>
              <a:rPr lang="en-US" dirty="0" smtClean="0"/>
              <a:t>If you have questions, you can always check out the next page for resources, or:</a:t>
            </a:r>
          </a:p>
          <a:p>
            <a:endParaRPr lang="en-US" dirty="0"/>
          </a:p>
          <a:p>
            <a:r>
              <a:rPr lang="en-US" dirty="0" smtClean="0"/>
              <a:t>Contact us at:</a:t>
            </a:r>
          </a:p>
          <a:p>
            <a:r>
              <a:rPr lang="en-US" dirty="0" err="1" smtClean="0">
                <a:hlinkClick r:id="rId22"/>
              </a:rPr>
              <a:t>Nanette.harder@brainstorming.work</a:t>
            </a:r>
            <a:endParaRPr lang="en-US" dirty="0" smtClean="0"/>
          </a:p>
          <a:p>
            <a:r>
              <a:rPr lang="en-US" dirty="0" err="1" smtClean="0">
                <a:hlinkClick r:id="rId23"/>
              </a:rPr>
              <a:t>Pete.harder@brainstorming.work</a:t>
            </a:r>
            <a:endParaRPr lang="en-US" dirty="0" smtClean="0"/>
          </a:p>
          <a:p>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3818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Resources</a:t>
            </a:r>
            <a:endParaRPr lang="en-US" dirty="0"/>
          </a:p>
        </p:txBody>
      </p:sp>
      <p:sp>
        <p:nvSpPr>
          <p:cNvPr id="3" name="TextBox 2"/>
          <p:cNvSpPr txBox="1"/>
          <p:nvPr/>
        </p:nvSpPr>
        <p:spPr>
          <a:xfrm>
            <a:off x="923925" y="1417638"/>
            <a:ext cx="7315200" cy="2277547"/>
          </a:xfrm>
          <a:prstGeom prst="rect">
            <a:avLst/>
          </a:prstGeom>
          <a:noFill/>
        </p:spPr>
        <p:txBody>
          <a:bodyPr wrap="square" rtlCol="0">
            <a:spAutoFit/>
          </a:bodyPr>
          <a:lstStyle/>
          <a:p>
            <a:pPr marL="461963" indent="-461963"/>
            <a:endParaRPr lang="en-US" sz="1200" dirty="0" smtClean="0"/>
          </a:p>
          <a:p>
            <a:pPr marL="461963" indent="-461963"/>
            <a:r>
              <a:rPr lang="en-US" sz="1200" dirty="0" smtClean="0"/>
              <a:t> </a:t>
            </a:r>
            <a:endParaRPr lang="en-US" sz="1200" dirty="0"/>
          </a:p>
          <a:p>
            <a:pPr marL="461963" indent="-461963">
              <a:spcAft>
                <a:spcPts val="600"/>
              </a:spcAft>
            </a:pPr>
            <a:r>
              <a:rPr lang="en-US" dirty="0" smtClean="0"/>
              <a:t>Atlas, R. I. (2013) </a:t>
            </a:r>
            <a:r>
              <a:rPr lang="en-US" i="1" dirty="0">
                <a:cs typeface="Arial" panose="020B0604020202020204" pitchFamily="34" charset="0"/>
              </a:rPr>
              <a:t>21st </a:t>
            </a:r>
            <a:r>
              <a:rPr lang="en-US" i="1" dirty="0" smtClean="0">
                <a:cs typeface="Arial" panose="020B0604020202020204" pitchFamily="34" charset="0"/>
              </a:rPr>
              <a:t>century security </a:t>
            </a:r>
            <a:r>
              <a:rPr lang="en-US" i="1" dirty="0">
                <a:cs typeface="Arial" panose="020B0604020202020204" pitchFamily="34" charset="0"/>
              </a:rPr>
              <a:t>and CPTED: Designing for </a:t>
            </a:r>
            <a:r>
              <a:rPr lang="en-US" i="1" dirty="0" smtClean="0">
                <a:cs typeface="Arial" panose="020B0604020202020204" pitchFamily="34" charset="0"/>
              </a:rPr>
              <a:t>critical infrastructure protection </a:t>
            </a:r>
            <a:r>
              <a:rPr lang="en-US" i="1" dirty="0">
                <a:cs typeface="Arial" panose="020B0604020202020204" pitchFamily="34" charset="0"/>
              </a:rPr>
              <a:t>and </a:t>
            </a:r>
            <a:r>
              <a:rPr lang="en-US" i="1" dirty="0" smtClean="0">
                <a:cs typeface="Arial" panose="020B0604020202020204" pitchFamily="34" charset="0"/>
              </a:rPr>
              <a:t>crime prevention </a:t>
            </a:r>
            <a:r>
              <a:rPr lang="en-US" i="1" dirty="0" smtClean="0"/>
              <a:t>(2</a:t>
            </a:r>
            <a:r>
              <a:rPr lang="en-US" i="1" baseline="30000" dirty="0" smtClean="0"/>
              <a:t>nd</a:t>
            </a:r>
            <a:r>
              <a:rPr lang="en-US" i="1" dirty="0" smtClean="0"/>
              <a:t> ed.). </a:t>
            </a:r>
            <a:r>
              <a:rPr lang="en-US" dirty="0" smtClean="0"/>
              <a:t>Boca Raton, LA: CRC Press.</a:t>
            </a:r>
          </a:p>
          <a:p>
            <a:pPr marL="461963" indent="-461963">
              <a:spcAft>
                <a:spcPts val="600"/>
              </a:spcAft>
            </a:pPr>
            <a:r>
              <a:rPr lang="en-US" dirty="0" smtClean="0"/>
              <a:t>FBI (</a:t>
            </a:r>
            <a:r>
              <a:rPr lang="en-US" dirty="0" err="1" smtClean="0"/>
              <a:t>n.d.</a:t>
            </a:r>
            <a:r>
              <a:rPr lang="en-US" dirty="0" smtClean="0"/>
              <a:t>). Retrieved </a:t>
            </a:r>
            <a:r>
              <a:rPr lang="en-US" dirty="0" err="1" smtClean="0"/>
              <a:t>from:https</a:t>
            </a:r>
            <a:r>
              <a:rPr lang="en-US" dirty="0"/>
              <a:t>://www.fbi.gov/about/partnerships/office-of-partner-engagement/active-shooter-resources</a:t>
            </a:r>
            <a:endParaRPr lang="en-US" dirty="0" smtClean="0"/>
          </a:p>
          <a:p>
            <a:pPr marL="461963" indent="-461963"/>
            <a:r>
              <a:rPr lang="en-US" smtClean="0"/>
              <a:t>Ready.gov </a:t>
            </a:r>
            <a:r>
              <a:rPr lang="en-US" dirty="0" smtClean="0"/>
              <a:t>(</a:t>
            </a:r>
            <a:r>
              <a:rPr lang="en-US" dirty="0" err="1" smtClean="0"/>
              <a:t>n.d.</a:t>
            </a:r>
            <a:r>
              <a:rPr lang="en-US" dirty="0" smtClean="0"/>
              <a:t>) Retrieved from https</a:t>
            </a:r>
            <a:r>
              <a:rPr lang="en-US" dirty="0"/>
              <a:t>://www.ready.gov/active-shooter</a:t>
            </a:r>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93552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3854901"/>
            </a:xfrm>
            <a:prstGeom prst="rect">
              <a:avLst/>
            </a:prstGeom>
            <a:noFill/>
          </p:spPr>
          <p:txBody>
            <a:bodyPr wrap="square" rtlCol="0">
              <a:spAutoFit/>
            </a:bodyPr>
            <a:lstStyle/>
            <a:p>
              <a:endParaRPr lang="en-US" sz="1050" dirty="0"/>
            </a:p>
            <a:p>
              <a:pPr>
                <a:spcAft>
                  <a:spcPts val="600"/>
                </a:spcAft>
              </a:pPr>
              <a:r>
                <a:rPr lang="en-US" sz="2800" dirty="0" smtClean="0"/>
                <a:t>Maslow’s Hierarchy of Needs says safety is second only to food, water and basic physical needs for people.</a:t>
              </a:r>
            </a:p>
            <a:p>
              <a:pPr>
                <a:spcAft>
                  <a:spcPts val="600"/>
                </a:spcAft>
              </a:pPr>
              <a:r>
                <a:rPr lang="en-US" sz="2800" dirty="0" smtClean="0"/>
                <a:t>How you think about security is a major factor in your personal safety, and the safety of your family, your employees, your enterprise, even those unrelated to your business that are around you.</a:t>
              </a:r>
            </a:p>
            <a:p>
              <a:r>
                <a:rPr lang="en-US" sz="2800" dirty="0" smtClean="0"/>
                <a:t>Ready to start thinking more deeply about this?</a:t>
              </a:r>
              <a:endParaRPr lang="en-US" sz="2400" dirty="0"/>
            </a:p>
          </p:txBody>
        </p:sp>
      </p:grpSp>
    </p:spTree>
    <p:extLst>
      <p:ext uri="{BB962C8B-B14F-4D97-AF65-F5344CB8AC3E}">
        <p14:creationId xmlns:p14="http://schemas.microsoft.com/office/powerpoint/2010/main" val="1477399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 name="Group 9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707886"/>
            </a:xfrm>
            <a:prstGeom prst="rect">
              <a:avLst/>
            </a:prstGeom>
            <a:noFill/>
          </p:spPr>
          <p:txBody>
            <a:bodyPr wrap="square" rtlCol="0">
              <a:spAutoFit/>
            </a:bodyPr>
            <a:lstStyle/>
            <a:p>
              <a:r>
                <a:rPr lang="en-US" sz="2000" dirty="0" smtClean="0"/>
                <a:t>Why should YOU worry about security? What value is there in being concerned about safety?</a:t>
              </a:r>
            </a:p>
          </p:txBody>
        </p:sp>
      </p:grpSp>
      <p:sp>
        <p:nvSpPr>
          <p:cNvPr id="2" name="TextBox 1"/>
          <p:cNvSpPr txBox="1"/>
          <p:nvPr/>
        </p:nvSpPr>
        <p:spPr>
          <a:xfrm>
            <a:off x="1513679" y="2391275"/>
            <a:ext cx="3721625" cy="3231654"/>
          </a:xfrm>
          <a:prstGeom prst="rect">
            <a:avLst/>
          </a:prstGeom>
          <a:noFill/>
        </p:spPr>
        <p:txBody>
          <a:bodyPr wrap="square" rtlCol="0">
            <a:spAutoFit/>
          </a:bodyPr>
          <a:lstStyle/>
          <a:p>
            <a:pPr>
              <a:spcAft>
                <a:spcPts val="1200"/>
              </a:spcAft>
            </a:pPr>
            <a:r>
              <a:rPr lang="en-US" b="1" dirty="0" smtClean="0"/>
              <a:t>It makes your employees feel better</a:t>
            </a:r>
            <a:r>
              <a:rPr lang="en-US" dirty="0" smtClean="0"/>
              <a:t>.</a:t>
            </a:r>
          </a:p>
          <a:p>
            <a:pPr marL="285750" indent="-285750">
              <a:buFont typeface="Arial" panose="020B0604020202020204" pitchFamily="34" charset="0"/>
              <a:buChar char="•"/>
            </a:pPr>
            <a:r>
              <a:rPr lang="en-US" dirty="0" smtClean="0"/>
              <a:t>Maslow’s Hierarchy of needs.</a:t>
            </a:r>
          </a:p>
          <a:p>
            <a:pPr marL="742950" lvl="1" indent="-285750">
              <a:spcAft>
                <a:spcPts val="600"/>
              </a:spcAft>
              <a:buFont typeface="Arial" panose="020B0604020202020204" pitchFamily="34" charset="0"/>
              <a:buChar char="•"/>
            </a:pPr>
            <a:r>
              <a:rPr lang="en-US" sz="1400" dirty="0" smtClean="0"/>
              <a:t>Number 2 on the big list.</a:t>
            </a:r>
          </a:p>
          <a:p>
            <a:pPr marL="285750" indent="-285750">
              <a:buFont typeface="Arial" panose="020B0604020202020204" pitchFamily="34" charset="0"/>
              <a:buChar char="•"/>
            </a:pPr>
            <a:r>
              <a:rPr lang="en-US" dirty="0" smtClean="0"/>
              <a:t>Free to concentrate on work.</a:t>
            </a:r>
          </a:p>
          <a:p>
            <a:pPr marL="742950" lvl="1" indent="-285750">
              <a:spcAft>
                <a:spcPts val="600"/>
              </a:spcAft>
              <a:buFont typeface="Arial" panose="020B0604020202020204" pitchFamily="34" charset="0"/>
              <a:buChar char="•"/>
            </a:pPr>
            <a:r>
              <a:rPr lang="en-US" sz="1400" dirty="0" smtClean="0"/>
              <a:t>Not stressing about their own safety, they can be much more efficient in their tasks, creative or physical.</a:t>
            </a:r>
          </a:p>
          <a:p>
            <a:pPr marL="285750" indent="-285750">
              <a:buFont typeface="Arial" panose="020B0604020202020204" pitchFamily="34" charset="0"/>
              <a:buChar char="•"/>
            </a:pPr>
            <a:r>
              <a:rPr lang="en-US" dirty="0" smtClean="0"/>
              <a:t>Less distractions.</a:t>
            </a:r>
          </a:p>
          <a:p>
            <a:pPr marL="742950" lvl="1" indent="-285750">
              <a:buFont typeface="Arial" panose="020B0604020202020204" pitchFamily="34" charset="0"/>
              <a:buChar char="•"/>
            </a:pPr>
            <a:r>
              <a:rPr lang="en-US" sz="1400" dirty="0" smtClean="0"/>
              <a:t>Not worried over every bang or crash, they don’t feel the need to investigate every door being opened or every co-worker’s cough.</a:t>
            </a:r>
            <a:endParaRPr lang="en-US" sz="1400" dirty="0"/>
          </a:p>
        </p:txBody>
      </p:sp>
      <p:sp>
        <p:nvSpPr>
          <p:cNvPr id="47" name="TextBox 46"/>
          <p:cNvSpPr txBox="1"/>
          <p:nvPr/>
        </p:nvSpPr>
        <p:spPr>
          <a:xfrm>
            <a:off x="5593527" y="2371699"/>
            <a:ext cx="3398074" cy="3570208"/>
          </a:xfrm>
          <a:prstGeom prst="rect">
            <a:avLst/>
          </a:prstGeom>
          <a:noFill/>
        </p:spPr>
        <p:txBody>
          <a:bodyPr wrap="square" rtlCol="0">
            <a:spAutoFit/>
          </a:bodyPr>
          <a:lstStyle/>
          <a:p>
            <a:pPr>
              <a:spcAft>
                <a:spcPts val="1200"/>
              </a:spcAft>
            </a:pPr>
            <a:r>
              <a:rPr lang="en-US" b="1" dirty="0" smtClean="0"/>
              <a:t>It makes your visitors feel better.</a:t>
            </a:r>
          </a:p>
          <a:p>
            <a:pPr marL="285750" indent="-285750">
              <a:buFont typeface="Arial" panose="020B0604020202020204" pitchFamily="34" charset="0"/>
              <a:buChar char="•"/>
            </a:pPr>
            <a:r>
              <a:rPr lang="en-US" dirty="0" smtClean="0"/>
              <a:t>Maslow’s Hierarchy of Needs.</a:t>
            </a:r>
          </a:p>
          <a:p>
            <a:pPr marL="742950" lvl="1" indent="-285750">
              <a:spcAft>
                <a:spcPts val="600"/>
              </a:spcAft>
              <a:buFont typeface="Arial" panose="020B0604020202020204" pitchFamily="34" charset="0"/>
              <a:buChar char="•"/>
            </a:pPr>
            <a:r>
              <a:rPr lang="en-US" sz="1400" dirty="0" smtClean="0"/>
              <a:t>Number 2 on their list as well.</a:t>
            </a:r>
          </a:p>
          <a:p>
            <a:pPr marL="285750" indent="-285750">
              <a:buFont typeface="Arial" panose="020B0604020202020204" pitchFamily="34" charset="0"/>
              <a:buChar char="•"/>
            </a:pPr>
            <a:r>
              <a:rPr lang="en-US" dirty="0" smtClean="0"/>
              <a:t>Free to concentrate on discussions/ shopping/ negotiating.</a:t>
            </a:r>
          </a:p>
          <a:p>
            <a:pPr marL="742950" lvl="1" indent="-285750">
              <a:spcAft>
                <a:spcPts val="600"/>
              </a:spcAft>
              <a:buFont typeface="Arial" panose="020B0604020202020204" pitchFamily="34" charset="0"/>
              <a:buChar char="•"/>
            </a:pPr>
            <a:r>
              <a:rPr lang="en-US" sz="1400" dirty="0" smtClean="0"/>
              <a:t>More apt to get the desired purpose done.</a:t>
            </a:r>
          </a:p>
          <a:p>
            <a:pPr marL="285750" indent="-285750">
              <a:buFont typeface="Arial" panose="020B0604020202020204" pitchFamily="34" charset="0"/>
              <a:buChar char="•"/>
            </a:pPr>
            <a:r>
              <a:rPr lang="en-US" dirty="0" smtClean="0"/>
              <a:t>Less Distractions.</a:t>
            </a:r>
          </a:p>
          <a:p>
            <a:pPr marL="742950" lvl="1" indent="-285750">
              <a:buFont typeface="Arial" panose="020B0604020202020204" pitchFamily="34" charset="0"/>
              <a:buChar char="•"/>
            </a:pPr>
            <a:r>
              <a:rPr lang="en-US" sz="1400" dirty="0" smtClean="0"/>
              <a:t>More effective use of their time when they aren’t terribly concerned over the things going on around them.</a:t>
            </a:r>
            <a:endParaRPr lang="en-US" sz="1400" dirty="0"/>
          </a:p>
        </p:txBody>
      </p:sp>
    </p:spTree>
    <p:extLst>
      <p:ext uri="{BB962C8B-B14F-4D97-AF65-F5344CB8AC3E}">
        <p14:creationId xmlns:p14="http://schemas.microsoft.com/office/powerpoint/2010/main" val="2512757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 name="Group 9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707886"/>
            </a:xfrm>
            <a:prstGeom prst="rect">
              <a:avLst/>
            </a:prstGeom>
            <a:noFill/>
          </p:spPr>
          <p:txBody>
            <a:bodyPr wrap="square" rtlCol="0">
              <a:spAutoFit/>
            </a:bodyPr>
            <a:lstStyle/>
            <a:p>
              <a:r>
                <a:rPr lang="en-US" sz="2000" dirty="0" smtClean="0"/>
                <a:t>Why should YOU worry about security? What value is there in being concerned about safety?</a:t>
              </a:r>
            </a:p>
          </p:txBody>
        </p:sp>
      </p:grpSp>
      <p:sp>
        <p:nvSpPr>
          <p:cNvPr id="2" name="TextBox 1"/>
          <p:cNvSpPr txBox="1"/>
          <p:nvPr/>
        </p:nvSpPr>
        <p:spPr>
          <a:xfrm>
            <a:off x="1524000" y="2252798"/>
            <a:ext cx="3721625" cy="3662541"/>
          </a:xfrm>
          <a:prstGeom prst="rect">
            <a:avLst/>
          </a:prstGeom>
          <a:noFill/>
        </p:spPr>
        <p:txBody>
          <a:bodyPr wrap="square" rtlCol="0">
            <a:spAutoFit/>
          </a:bodyPr>
          <a:lstStyle/>
          <a:p>
            <a:pPr>
              <a:spcAft>
                <a:spcPts val="1200"/>
              </a:spcAft>
            </a:pPr>
            <a:r>
              <a:rPr lang="en-US" b="1" dirty="0" smtClean="0"/>
              <a:t>It makes you feel better</a:t>
            </a:r>
            <a:r>
              <a:rPr lang="en-US" dirty="0" smtClean="0"/>
              <a:t>.</a:t>
            </a:r>
          </a:p>
          <a:p>
            <a:pPr marL="285750" indent="-285750">
              <a:buFont typeface="Arial" panose="020B0604020202020204" pitchFamily="34" charset="0"/>
              <a:buChar char="•"/>
            </a:pPr>
            <a:r>
              <a:rPr lang="en-US" dirty="0" smtClean="0"/>
              <a:t>Maslow’s Hierarchy of needs.</a:t>
            </a:r>
          </a:p>
          <a:p>
            <a:pPr marL="742950" lvl="1" indent="-285750">
              <a:spcAft>
                <a:spcPts val="600"/>
              </a:spcAft>
              <a:buFont typeface="Arial" panose="020B0604020202020204" pitchFamily="34" charset="0"/>
              <a:buChar char="•"/>
            </a:pPr>
            <a:r>
              <a:rPr lang="en-US" sz="1400" dirty="0" smtClean="0"/>
              <a:t>Number 2 on your big list as well.</a:t>
            </a:r>
          </a:p>
          <a:p>
            <a:pPr marL="285750" indent="-285750">
              <a:buFont typeface="Arial" panose="020B0604020202020204" pitchFamily="34" charset="0"/>
              <a:buChar char="•"/>
            </a:pPr>
            <a:r>
              <a:rPr lang="en-US" dirty="0" smtClean="0"/>
              <a:t>Free to concentrate on work.</a:t>
            </a:r>
          </a:p>
          <a:p>
            <a:pPr marL="742950" lvl="1" indent="-285750">
              <a:spcAft>
                <a:spcPts val="600"/>
              </a:spcAft>
              <a:buFont typeface="Arial" panose="020B0604020202020204" pitchFamily="34" charset="0"/>
              <a:buChar char="•"/>
            </a:pPr>
            <a:r>
              <a:rPr lang="en-US" sz="1400" dirty="0" smtClean="0"/>
              <a:t>Not stressing about your own safety, you can be much more efficient and effective  in your management tasks, creative mental work or physical efforts.</a:t>
            </a:r>
          </a:p>
          <a:p>
            <a:pPr marL="285750" indent="-285750">
              <a:buFont typeface="Arial" panose="020B0604020202020204" pitchFamily="34" charset="0"/>
              <a:buChar char="•"/>
            </a:pPr>
            <a:r>
              <a:rPr lang="en-US" dirty="0" smtClean="0"/>
              <a:t>Less distractions.</a:t>
            </a:r>
          </a:p>
          <a:p>
            <a:pPr marL="742950" lvl="1" indent="-285750">
              <a:buFont typeface="Arial" panose="020B0604020202020204" pitchFamily="34" charset="0"/>
              <a:buChar char="•"/>
            </a:pPr>
            <a:r>
              <a:rPr lang="en-US" sz="1400" dirty="0" smtClean="0"/>
              <a:t>Not worried over every bang or crash, you don’t feel the need to investigate every door being opened, every sound outside, or every co-worker’s cough.</a:t>
            </a:r>
            <a:endParaRPr lang="en-US" sz="1400" dirty="0"/>
          </a:p>
        </p:txBody>
      </p:sp>
      <p:sp>
        <p:nvSpPr>
          <p:cNvPr id="47" name="TextBox 46"/>
          <p:cNvSpPr txBox="1"/>
          <p:nvPr/>
        </p:nvSpPr>
        <p:spPr>
          <a:xfrm>
            <a:off x="5593527" y="2203981"/>
            <a:ext cx="3398074" cy="4093428"/>
          </a:xfrm>
          <a:prstGeom prst="rect">
            <a:avLst/>
          </a:prstGeom>
          <a:noFill/>
        </p:spPr>
        <p:txBody>
          <a:bodyPr wrap="square" rtlCol="0">
            <a:spAutoFit/>
          </a:bodyPr>
          <a:lstStyle/>
          <a:p>
            <a:pPr>
              <a:spcAft>
                <a:spcPts val="1200"/>
              </a:spcAft>
            </a:pPr>
            <a:r>
              <a:rPr lang="en-US" b="1" dirty="0" smtClean="0"/>
              <a:t>It can lessen potential losses.</a:t>
            </a:r>
          </a:p>
          <a:p>
            <a:pPr marL="285750" indent="-285750">
              <a:buFont typeface="Arial" panose="020B0604020202020204" pitchFamily="34" charset="0"/>
              <a:buChar char="•"/>
            </a:pPr>
            <a:r>
              <a:rPr lang="en-US" dirty="0" smtClean="0"/>
              <a:t>Lawsuits.</a:t>
            </a:r>
          </a:p>
          <a:p>
            <a:pPr marL="742950" lvl="1" indent="-285750">
              <a:spcAft>
                <a:spcPts val="600"/>
              </a:spcAft>
              <a:buFont typeface="Arial" panose="020B0604020202020204" pitchFamily="34" charset="0"/>
              <a:buChar char="•"/>
            </a:pPr>
            <a:r>
              <a:rPr lang="en-US" sz="1400" dirty="0" smtClean="0"/>
              <a:t>If you have proven your reasonable attempts at providing a safe environment, you are less liable if something does happen.</a:t>
            </a:r>
          </a:p>
          <a:p>
            <a:pPr marL="285750" indent="-285750">
              <a:buFont typeface="Arial" panose="020B0604020202020204" pitchFamily="34" charset="0"/>
              <a:buChar char="•"/>
            </a:pPr>
            <a:r>
              <a:rPr lang="en-US" dirty="0" smtClean="0"/>
              <a:t>Employees.</a:t>
            </a:r>
          </a:p>
          <a:p>
            <a:pPr marL="742950" lvl="1" indent="-285750">
              <a:spcAft>
                <a:spcPts val="600"/>
              </a:spcAft>
              <a:buFont typeface="Arial" panose="020B0604020202020204" pitchFamily="34" charset="0"/>
              <a:buChar char="•"/>
            </a:pPr>
            <a:r>
              <a:rPr lang="en-US" sz="1400" dirty="0" smtClean="0"/>
              <a:t>If your employees are kept safe, you also have less risk of losing their work and productivity.</a:t>
            </a:r>
          </a:p>
          <a:p>
            <a:pPr marL="285750" indent="-285750">
              <a:buFont typeface="Arial" panose="020B0604020202020204" pitchFamily="34" charset="0"/>
              <a:buChar char="•"/>
            </a:pPr>
            <a:r>
              <a:rPr lang="en-US" dirty="0" smtClean="0"/>
              <a:t>Less Material Loss.</a:t>
            </a:r>
          </a:p>
          <a:p>
            <a:pPr marL="742950" lvl="1" indent="-285750">
              <a:buFont typeface="Arial" panose="020B0604020202020204" pitchFamily="34" charset="0"/>
              <a:buChar char="•"/>
            </a:pPr>
            <a:r>
              <a:rPr lang="en-US" sz="1400" dirty="0" smtClean="0"/>
              <a:t>Proper security reduces the chance of physical property losses, whether that be merchandise or production equipment (laptops, tools, etc.)</a:t>
            </a:r>
            <a:endParaRPr lang="en-US" sz="1400" dirty="0"/>
          </a:p>
        </p:txBody>
      </p:sp>
    </p:spTree>
    <p:extLst>
      <p:ext uri="{BB962C8B-B14F-4D97-AF65-F5344CB8AC3E}">
        <p14:creationId xmlns:p14="http://schemas.microsoft.com/office/powerpoint/2010/main" val="3132130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229600" cy="446087"/>
          </a:xfrm>
        </p:spPr>
        <p:txBody>
          <a:bodyPr>
            <a:normAutofit lnSpcReduction="10000"/>
          </a:bodyPr>
          <a:lstStyle/>
          <a:p>
            <a:pPr algn="ctr"/>
            <a:r>
              <a:rPr lang="en-US" dirty="0" smtClean="0"/>
              <a:t>Protect Your People</a:t>
            </a:r>
            <a:endParaRPr lang="en-US" dirty="0"/>
          </a:p>
        </p:txBody>
      </p:sp>
      <p:sp>
        <p:nvSpPr>
          <p:cNvPr id="4" name="Content Placeholder 3"/>
          <p:cNvSpPr>
            <a:spLocks noGrp="1"/>
          </p:cNvSpPr>
          <p:nvPr>
            <p:ph sz="half" idx="2"/>
          </p:nvPr>
        </p:nvSpPr>
        <p:spPr>
          <a:xfrm>
            <a:off x="424920" y="1981200"/>
            <a:ext cx="8229600" cy="838199"/>
          </a:xfrm>
        </p:spPr>
        <p:txBody>
          <a:bodyPr>
            <a:normAutofit fontScale="92500" lnSpcReduction="20000"/>
          </a:bodyPr>
          <a:lstStyle/>
          <a:p>
            <a:pPr marL="0" indent="0">
              <a:buNone/>
            </a:pPr>
            <a:r>
              <a:rPr lang="en-US" sz="2000" dirty="0" smtClean="0"/>
              <a:t>By “Your People”, understand that we are talking about all the people that are involved in your enterprise, starting with you, including your employees, additionally your visitors/shoppers, and those who are casually in the area.</a:t>
            </a:r>
            <a:endParaRPr lang="en-US" sz="20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15" name="Group 14"/>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Content Placeholder 3"/>
          <p:cNvSpPr>
            <a:spLocks noGrp="1"/>
          </p:cNvSpPr>
          <p:nvPr>
            <p:ph sz="half" idx="2"/>
          </p:nvPr>
        </p:nvSpPr>
        <p:spPr>
          <a:xfrm>
            <a:off x="470956" y="2895600"/>
            <a:ext cx="4114801" cy="3733800"/>
          </a:xfrm>
        </p:spPr>
        <p:txBody>
          <a:bodyPr>
            <a:normAutofit lnSpcReduction="10000"/>
          </a:bodyPr>
          <a:lstStyle/>
          <a:p>
            <a:r>
              <a:rPr lang="en-US" dirty="0" smtClean="0"/>
              <a:t>Inside your workplace.</a:t>
            </a:r>
          </a:p>
          <a:p>
            <a:r>
              <a:rPr lang="en-US" sz="1800" dirty="0" smtClean="0"/>
              <a:t>Safety and security includes ensuring the internal environment is safe –</a:t>
            </a:r>
          </a:p>
          <a:p>
            <a:pPr lvl="1"/>
            <a:r>
              <a:rPr lang="en-US" sz="1400" dirty="0" smtClean="0"/>
              <a:t>Good visibility.</a:t>
            </a:r>
          </a:p>
          <a:p>
            <a:pPr lvl="1"/>
            <a:r>
              <a:rPr lang="en-US" sz="1400" dirty="0" smtClean="0"/>
              <a:t>Good lighting.</a:t>
            </a:r>
          </a:p>
          <a:p>
            <a:pPr lvl="1"/>
            <a:r>
              <a:rPr lang="en-US" sz="1400" dirty="0" smtClean="0"/>
              <a:t>Safe floors.</a:t>
            </a:r>
          </a:p>
          <a:p>
            <a:pPr lvl="1"/>
            <a:r>
              <a:rPr lang="en-US" sz="1400" dirty="0" smtClean="0"/>
              <a:t>Safe fixtures, including tables, tools, machines, etc.</a:t>
            </a:r>
          </a:p>
          <a:p>
            <a:pPr lvl="1"/>
            <a:r>
              <a:rPr lang="en-US" sz="1400" dirty="0" smtClean="0"/>
              <a:t>Video cameras if appropriate.</a:t>
            </a:r>
          </a:p>
          <a:p>
            <a:pPr lvl="1"/>
            <a:r>
              <a:rPr lang="en-US" sz="1400" dirty="0" smtClean="0"/>
              <a:t>Uniformed security officer/s if appropriate.</a:t>
            </a:r>
          </a:p>
          <a:p>
            <a:pPr lvl="1"/>
            <a:r>
              <a:rPr lang="en-US" sz="1400" dirty="0" smtClean="0"/>
              <a:t>Alarm systems , for fire and other emergencies.</a:t>
            </a:r>
          </a:p>
          <a:p>
            <a:pPr lvl="1"/>
            <a:r>
              <a:rPr lang="en-US" sz="1400" dirty="0" smtClean="0"/>
              <a:t>First Aid kits up to and including AED if appropriate.</a:t>
            </a:r>
          </a:p>
          <a:p>
            <a:pPr lvl="1"/>
            <a:r>
              <a:rPr lang="en-US" sz="1400" dirty="0" smtClean="0"/>
              <a:t>Education</a:t>
            </a:r>
          </a:p>
          <a:p>
            <a:pPr lvl="1"/>
            <a:endParaRPr lang="en-US" sz="1400" dirty="0" smtClean="0"/>
          </a:p>
          <a:p>
            <a:endParaRPr lang="en-US" dirty="0" smtClean="0"/>
          </a:p>
        </p:txBody>
      </p:sp>
      <p:sp>
        <p:nvSpPr>
          <p:cNvPr id="51" name="Content Placeholder 3"/>
          <p:cNvSpPr>
            <a:spLocks noGrp="1"/>
          </p:cNvSpPr>
          <p:nvPr>
            <p:ph sz="half" idx="2"/>
          </p:nvPr>
        </p:nvSpPr>
        <p:spPr>
          <a:xfrm>
            <a:off x="4759853" y="2819400"/>
            <a:ext cx="4155547" cy="3962400"/>
          </a:xfrm>
        </p:spPr>
        <p:txBody>
          <a:bodyPr>
            <a:normAutofit lnSpcReduction="10000"/>
          </a:bodyPr>
          <a:lstStyle/>
          <a:p>
            <a:r>
              <a:rPr lang="en-US" dirty="0" smtClean="0"/>
              <a:t>Outside your workplace.</a:t>
            </a:r>
          </a:p>
          <a:p>
            <a:r>
              <a:rPr lang="en-US" sz="1800" dirty="0" smtClean="0"/>
              <a:t>Safety and security includes efforts at ensuring the external environment is safe-</a:t>
            </a:r>
          </a:p>
          <a:p>
            <a:pPr lvl="1"/>
            <a:r>
              <a:rPr lang="en-US" sz="1400" dirty="0" smtClean="0"/>
              <a:t>Good visibility.</a:t>
            </a:r>
          </a:p>
          <a:p>
            <a:pPr lvl="1"/>
            <a:r>
              <a:rPr lang="en-US" sz="1400" dirty="0" smtClean="0"/>
              <a:t>Good lighting.</a:t>
            </a:r>
          </a:p>
          <a:p>
            <a:pPr lvl="1"/>
            <a:r>
              <a:rPr lang="en-US" sz="1400" dirty="0" smtClean="0"/>
              <a:t>Safe walkways and driveways.</a:t>
            </a:r>
          </a:p>
          <a:p>
            <a:pPr lvl="1"/>
            <a:r>
              <a:rPr lang="en-US" sz="1400" dirty="0" smtClean="0"/>
              <a:t>Video cameras if appropriate.</a:t>
            </a:r>
          </a:p>
          <a:p>
            <a:pPr lvl="1"/>
            <a:r>
              <a:rPr lang="en-US" sz="1400" dirty="0" smtClean="0"/>
              <a:t>Uniformed security officer/s or patrols as appropriate.</a:t>
            </a:r>
          </a:p>
          <a:p>
            <a:pPr lvl="1"/>
            <a:r>
              <a:rPr lang="en-US" sz="1400" dirty="0" smtClean="0"/>
              <a:t>CPTED – “Crime Prevention Through Environmental Design”. Talk to your local law enforcement crime prevention unit or an expert about properly arranging/designing exterior.</a:t>
            </a:r>
          </a:p>
          <a:p>
            <a:pPr lvl="1"/>
            <a:r>
              <a:rPr lang="en-US" sz="1400" dirty="0" smtClean="0"/>
              <a:t>Education</a:t>
            </a:r>
          </a:p>
        </p:txBody>
      </p:sp>
    </p:spTree>
    <p:extLst>
      <p:ext uri="{BB962C8B-B14F-4D97-AF65-F5344CB8AC3E}">
        <p14:creationId xmlns:p14="http://schemas.microsoft.com/office/powerpoint/2010/main" val="2790957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Placeholder 2"/>
          <p:cNvSpPr>
            <a:spLocks noGrp="1"/>
          </p:cNvSpPr>
          <p:nvPr>
            <p:ph type="body" idx="1"/>
          </p:nvPr>
        </p:nvSpPr>
        <p:spPr>
          <a:xfrm>
            <a:off x="457200" y="1535113"/>
            <a:ext cx="8458200" cy="639762"/>
          </a:xfrm>
        </p:spPr>
        <p:txBody>
          <a:bodyPr>
            <a:normAutofit/>
          </a:bodyPr>
          <a:lstStyle/>
          <a:p>
            <a:pPr algn="ctr"/>
            <a:r>
              <a:rPr lang="en-US" dirty="0" smtClean="0"/>
              <a:t>Protect your Intellectual Property</a:t>
            </a:r>
            <a:endParaRPr lang="en-US" dirty="0"/>
          </a:p>
        </p:txBody>
      </p:sp>
      <p:sp>
        <p:nvSpPr>
          <p:cNvPr id="34" name="Content Placeholder 3"/>
          <p:cNvSpPr>
            <a:spLocks noGrp="1"/>
          </p:cNvSpPr>
          <p:nvPr>
            <p:ph sz="half" idx="2"/>
          </p:nvPr>
        </p:nvSpPr>
        <p:spPr>
          <a:xfrm>
            <a:off x="457200" y="2174875"/>
            <a:ext cx="8458200" cy="3951288"/>
          </a:xfrm>
        </p:spPr>
        <p:txBody>
          <a:bodyPr>
            <a:normAutofit/>
          </a:bodyPr>
          <a:lstStyle/>
          <a:p>
            <a:r>
              <a:rPr lang="en-US" dirty="0" smtClean="0"/>
              <a:t>Intellectual property includes the unique ideas, inventions, methods and procedures you use that make your enterprise different than the next person’s.</a:t>
            </a:r>
            <a:r>
              <a:rPr lang="en-US" dirty="0"/>
              <a:t> </a:t>
            </a:r>
            <a:r>
              <a:rPr lang="en-US" dirty="0" smtClean="0"/>
              <a:t>It can include business plans, market research, research and development, patents, and other electronic or physical material.</a:t>
            </a:r>
          </a:p>
          <a:p>
            <a:pPr lvl="1"/>
            <a:r>
              <a:rPr lang="en-US" sz="1600" dirty="0" smtClean="0"/>
              <a:t>Protect paperwork with locked doors, fire safes/cabinets, security systems, etc., and education.</a:t>
            </a:r>
          </a:p>
          <a:p>
            <a:pPr lvl="1"/>
            <a:r>
              <a:rPr lang="en-US" sz="1600" dirty="0" smtClean="0"/>
              <a:t>Protect your computer network from hackers using firewalls, best I.T. practices, etc., and education.</a:t>
            </a:r>
          </a:p>
          <a:p>
            <a:pPr lvl="1"/>
            <a:r>
              <a:rPr lang="en-US" sz="1600" dirty="0" smtClean="0"/>
              <a:t>Protect non-tangibles by limiting who “knows” the ideas and plans, and education.</a:t>
            </a:r>
          </a:p>
        </p:txBody>
      </p:sp>
      <p:sp>
        <p:nvSpPr>
          <p:cNvPr id="37"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38" name="Group 37"/>
          <p:cNvGrpSpPr/>
          <p:nvPr/>
        </p:nvGrpSpPr>
        <p:grpSpPr>
          <a:xfrm>
            <a:off x="2273829" y="1066800"/>
            <a:ext cx="4596341" cy="247650"/>
            <a:chOff x="2273829" y="1066800"/>
            <a:chExt cx="4596341" cy="247650"/>
          </a:xfrm>
        </p:grpSpPr>
        <p:sp>
          <p:nvSpPr>
            <p:cNvPr id="39" name="Oval 38"/>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88147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534400" cy="639762"/>
          </a:xfrm>
        </p:spPr>
        <p:txBody>
          <a:bodyPr>
            <a:normAutofit/>
          </a:bodyPr>
          <a:lstStyle/>
          <a:p>
            <a:pPr algn="ctr"/>
            <a:r>
              <a:rPr lang="en-US" dirty="0" smtClean="0"/>
              <a:t>Security at work is about Education.</a:t>
            </a:r>
            <a:endParaRPr lang="en-US" dirty="0"/>
          </a:p>
        </p:txBody>
      </p:sp>
      <p:sp>
        <p:nvSpPr>
          <p:cNvPr id="4" name="Content Placeholder 3"/>
          <p:cNvSpPr>
            <a:spLocks noGrp="1"/>
          </p:cNvSpPr>
          <p:nvPr>
            <p:ph sz="half" idx="2"/>
          </p:nvPr>
        </p:nvSpPr>
        <p:spPr>
          <a:xfrm>
            <a:off x="457200" y="2286000"/>
            <a:ext cx="8534402" cy="4073526"/>
          </a:xfrm>
        </p:spPr>
        <p:txBody>
          <a:bodyPr/>
          <a:lstStyle/>
          <a:p>
            <a:r>
              <a:rPr lang="en-US" dirty="0" smtClean="0"/>
              <a:t>Did you notice that </a:t>
            </a:r>
            <a:r>
              <a:rPr lang="en-US" b="1" dirty="0" smtClean="0"/>
              <a:t>education</a:t>
            </a:r>
            <a:r>
              <a:rPr lang="en-US" dirty="0" smtClean="0"/>
              <a:t> was listed as an important component for protecting everything from people to ideas, internally and externally? Let me restate these – </a:t>
            </a:r>
          </a:p>
          <a:p>
            <a:r>
              <a:rPr lang="en-US" sz="2000" dirty="0" smtClean="0"/>
              <a:t>Computer and network security requires user education</a:t>
            </a:r>
          </a:p>
          <a:p>
            <a:r>
              <a:rPr lang="en-US" sz="2000" dirty="0" smtClean="0"/>
              <a:t>Personal safety requires education.</a:t>
            </a:r>
          </a:p>
          <a:p>
            <a:r>
              <a:rPr lang="en-US" sz="2000" dirty="0" smtClean="0"/>
              <a:t>Facilities safety requires education.</a:t>
            </a:r>
          </a:p>
          <a:p>
            <a:r>
              <a:rPr lang="en-US" sz="2000" dirty="0" smtClean="0"/>
              <a:t>Environmental safety requires education.</a:t>
            </a:r>
          </a:p>
          <a:p>
            <a:r>
              <a:rPr lang="en-US" sz="2000" dirty="0" smtClean="0"/>
              <a:t>(We have a separate presentation on Learning and Training that ties into this idea.)</a:t>
            </a:r>
            <a:endParaRPr lang="en-US" sz="20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482662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fontScale="92500" lnSpcReduction="20000"/>
          </a:bodyPr>
          <a:lstStyle/>
          <a:p>
            <a:r>
              <a:rPr lang="en-US" dirty="0" smtClean="0"/>
              <a:t>Computer and Network Security at Work requires Education.</a:t>
            </a:r>
            <a:endParaRPr lang="en-US" dirty="0"/>
          </a:p>
        </p:txBody>
      </p:sp>
      <p:sp>
        <p:nvSpPr>
          <p:cNvPr id="4" name="Content Placeholder 3"/>
          <p:cNvSpPr>
            <a:spLocks noGrp="1"/>
          </p:cNvSpPr>
          <p:nvPr>
            <p:ph sz="half" idx="2"/>
          </p:nvPr>
        </p:nvSpPr>
        <p:spPr/>
        <p:txBody>
          <a:bodyPr>
            <a:normAutofit/>
          </a:bodyPr>
          <a:lstStyle/>
          <a:p>
            <a:r>
              <a:rPr lang="en-US" dirty="0" smtClean="0"/>
              <a:t>Outside hackers are just one issue.  Your users are as big a risk.</a:t>
            </a:r>
          </a:p>
          <a:p>
            <a:pPr lvl="1"/>
            <a:r>
              <a:rPr lang="en-US" dirty="0" smtClean="0"/>
              <a:t>Deliberate or accidental issues.</a:t>
            </a:r>
          </a:p>
          <a:p>
            <a:pPr lvl="1"/>
            <a:r>
              <a:rPr lang="en-US" dirty="0" smtClean="0"/>
              <a:t>User errors delete critical information.</a:t>
            </a:r>
          </a:p>
          <a:p>
            <a:pPr lvl="1"/>
            <a:r>
              <a:rPr lang="en-US" dirty="0" smtClean="0"/>
              <a:t>Users click on malware.</a:t>
            </a:r>
          </a:p>
          <a:p>
            <a:pPr lvl="1"/>
            <a:r>
              <a:rPr lang="en-US" dirty="0" smtClean="0"/>
              <a:t>Users share passwords.</a:t>
            </a:r>
          </a:p>
          <a:p>
            <a:pPr lvl="1"/>
            <a:r>
              <a:rPr lang="en-US" dirty="0" smtClean="0"/>
              <a:t>Users forget to log out, and leave screens visible.</a:t>
            </a:r>
          </a:p>
          <a:p>
            <a:endParaRPr lang="en-US" dirty="0"/>
          </a:p>
        </p:txBody>
      </p:sp>
      <p:sp>
        <p:nvSpPr>
          <p:cNvPr id="5" name="Text Placeholder 4"/>
          <p:cNvSpPr>
            <a:spLocks noGrp="1"/>
          </p:cNvSpPr>
          <p:nvPr>
            <p:ph type="body" sz="quarter" idx="3"/>
          </p:nvPr>
        </p:nvSpPr>
        <p:spPr/>
        <p:txBody>
          <a:bodyPr>
            <a:normAutofit fontScale="92500" lnSpcReduction="20000"/>
          </a:bodyPr>
          <a:lstStyle/>
          <a:p>
            <a:r>
              <a:rPr lang="en-US" dirty="0" smtClean="0"/>
              <a:t>Personal Safety at Work requires Education. </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Content Placeholder 1"/>
          <p:cNvSpPr>
            <a:spLocks noGrp="1"/>
          </p:cNvSpPr>
          <p:nvPr>
            <p:ph sz="quarter" idx="4"/>
          </p:nvPr>
        </p:nvSpPr>
        <p:spPr>
          <a:xfrm>
            <a:off x="4645025" y="2174874"/>
            <a:ext cx="4041775" cy="4149725"/>
          </a:xfrm>
        </p:spPr>
        <p:txBody>
          <a:bodyPr>
            <a:normAutofit fontScale="92500" lnSpcReduction="10000"/>
          </a:bodyPr>
          <a:lstStyle/>
          <a:p>
            <a:r>
              <a:rPr lang="en-US" sz="2600" dirty="0" smtClean="0"/>
              <a:t>Personal Safety is created one person at a time.</a:t>
            </a:r>
          </a:p>
          <a:p>
            <a:pPr lvl="1"/>
            <a:r>
              <a:rPr lang="en-US" sz="2200" dirty="0" smtClean="0"/>
              <a:t>General awareness of one’s surroundings is critical, including equipment, furniture and people.</a:t>
            </a:r>
          </a:p>
          <a:p>
            <a:pPr lvl="1"/>
            <a:r>
              <a:rPr lang="en-US" sz="2200" dirty="0" smtClean="0"/>
              <a:t>Proper instruction in the use of any tools is vital.</a:t>
            </a:r>
          </a:p>
          <a:p>
            <a:pPr lvl="1"/>
            <a:r>
              <a:rPr lang="en-US" sz="2200" dirty="0" smtClean="0"/>
              <a:t>Proper instruction in ergonomics is important.</a:t>
            </a:r>
          </a:p>
          <a:p>
            <a:pPr lvl="1"/>
            <a:r>
              <a:rPr lang="en-US" sz="2200" dirty="0" smtClean="0"/>
              <a:t>Awareness of environmental factors is crucial.</a:t>
            </a:r>
          </a:p>
          <a:p>
            <a:pPr lvl="1"/>
            <a:r>
              <a:rPr lang="en-US" sz="2200" dirty="0" smtClean="0"/>
              <a:t>All these are learnable skills.</a:t>
            </a:r>
          </a:p>
          <a:p>
            <a:pPr lvl="1"/>
            <a:endParaRPr lang="en-US" dirty="0"/>
          </a:p>
        </p:txBody>
      </p:sp>
    </p:spTree>
    <p:extLst>
      <p:ext uri="{BB962C8B-B14F-4D97-AF65-F5344CB8AC3E}">
        <p14:creationId xmlns:p14="http://schemas.microsoft.com/office/powerpoint/2010/main" val="3680744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2"/>
            <a:ext cx="4040188" cy="750887"/>
          </a:xfrm>
        </p:spPr>
        <p:txBody>
          <a:bodyPr>
            <a:noAutofit/>
          </a:bodyPr>
          <a:lstStyle/>
          <a:p>
            <a:r>
              <a:rPr lang="en-US" sz="2200" smtClean="0"/>
              <a:t>Facilities </a:t>
            </a:r>
            <a:r>
              <a:rPr lang="en-US" sz="2200" smtClean="0"/>
              <a:t>Safety </a:t>
            </a:r>
            <a:r>
              <a:rPr lang="en-US" sz="2200" dirty="0" smtClean="0"/>
              <a:t>at Work requires Education.</a:t>
            </a:r>
            <a:endParaRPr lang="en-US" sz="2200" dirty="0"/>
          </a:p>
        </p:txBody>
      </p:sp>
      <p:sp>
        <p:nvSpPr>
          <p:cNvPr id="4" name="Content Placeholder 3"/>
          <p:cNvSpPr>
            <a:spLocks noGrp="1"/>
          </p:cNvSpPr>
          <p:nvPr>
            <p:ph sz="half" idx="2"/>
          </p:nvPr>
        </p:nvSpPr>
        <p:spPr>
          <a:xfrm>
            <a:off x="457200" y="2209800"/>
            <a:ext cx="4040188" cy="3951288"/>
          </a:xfrm>
        </p:spPr>
        <p:txBody>
          <a:bodyPr>
            <a:normAutofit lnSpcReduction="10000"/>
          </a:bodyPr>
          <a:lstStyle/>
          <a:p>
            <a:r>
              <a:rPr lang="en-US" dirty="0" smtClean="0"/>
              <a:t>Know the building, grounds, and equipment.</a:t>
            </a:r>
          </a:p>
          <a:p>
            <a:pPr lvl="1"/>
            <a:r>
              <a:rPr lang="en-US" dirty="0" smtClean="0"/>
              <a:t>Know all the exits, in case of fire, flood or other emergencies.</a:t>
            </a:r>
          </a:p>
          <a:p>
            <a:pPr lvl="1"/>
            <a:r>
              <a:rPr lang="en-US" dirty="0" smtClean="0"/>
              <a:t>Know where fire extinguishers are.</a:t>
            </a:r>
          </a:p>
          <a:p>
            <a:pPr lvl="1"/>
            <a:r>
              <a:rPr lang="en-US" dirty="0" smtClean="0"/>
              <a:t>Know where alarm boxes are.</a:t>
            </a:r>
          </a:p>
          <a:p>
            <a:pPr lvl="1"/>
            <a:r>
              <a:rPr lang="en-US" dirty="0" smtClean="0"/>
              <a:t>Know where AED and PSDs are located.</a:t>
            </a:r>
          </a:p>
          <a:p>
            <a:pPr lvl="1"/>
            <a:r>
              <a:rPr lang="en-US" dirty="0" smtClean="0"/>
              <a:t>Know where to go in case of leaving due to emergency.</a:t>
            </a:r>
          </a:p>
          <a:p>
            <a:endParaRPr lang="en-US" dirty="0"/>
          </a:p>
        </p:txBody>
      </p:sp>
      <p:sp>
        <p:nvSpPr>
          <p:cNvPr id="5" name="Text Placeholder 4"/>
          <p:cNvSpPr>
            <a:spLocks noGrp="1"/>
          </p:cNvSpPr>
          <p:nvPr>
            <p:ph type="body" sz="quarter" idx="3"/>
          </p:nvPr>
        </p:nvSpPr>
        <p:spPr/>
        <p:txBody>
          <a:bodyPr>
            <a:normAutofit fontScale="92500" lnSpcReduction="20000"/>
          </a:bodyPr>
          <a:lstStyle/>
          <a:p>
            <a:r>
              <a:rPr lang="en-US" dirty="0" smtClean="0"/>
              <a:t>Environmental Safety at Work requires Education. </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Security at Work</a:t>
            </a:r>
            <a:endParaRPr lang="en-US" dirty="0"/>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Content Placeholder 1"/>
          <p:cNvSpPr>
            <a:spLocks noGrp="1"/>
          </p:cNvSpPr>
          <p:nvPr>
            <p:ph sz="quarter" idx="4"/>
          </p:nvPr>
        </p:nvSpPr>
        <p:spPr>
          <a:xfrm>
            <a:off x="4645025" y="2174874"/>
            <a:ext cx="4041775" cy="4149725"/>
          </a:xfrm>
        </p:spPr>
        <p:txBody>
          <a:bodyPr>
            <a:normAutofit fontScale="92500" lnSpcReduction="20000"/>
          </a:bodyPr>
          <a:lstStyle/>
          <a:p>
            <a:r>
              <a:rPr lang="en-US" sz="2600" dirty="0" smtClean="0"/>
              <a:t>You cannot control all environmental factors.</a:t>
            </a:r>
          </a:p>
          <a:p>
            <a:pPr lvl="1"/>
            <a:r>
              <a:rPr lang="en-US" sz="2200" dirty="0" smtClean="0"/>
              <a:t>Know where to shelter in case of earthquakes, tornados or hurricanes.</a:t>
            </a:r>
          </a:p>
          <a:p>
            <a:pPr lvl="1"/>
            <a:r>
              <a:rPr lang="en-US" sz="2200" dirty="0" smtClean="0"/>
              <a:t>Know what equipment to shut off in case of violent lightening storms.</a:t>
            </a:r>
          </a:p>
          <a:p>
            <a:pPr lvl="1"/>
            <a:r>
              <a:rPr lang="en-US" sz="2200" dirty="0" smtClean="0"/>
              <a:t>Know what property needs to move off floors or lower levels in case of flood.</a:t>
            </a:r>
          </a:p>
          <a:p>
            <a:pPr lvl="1"/>
            <a:r>
              <a:rPr lang="en-US" sz="2200" dirty="0" smtClean="0"/>
              <a:t>Know what areas around you are most likely to be dangerous.</a:t>
            </a:r>
          </a:p>
        </p:txBody>
      </p:sp>
    </p:spTree>
    <p:extLst>
      <p:ext uri="{BB962C8B-B14F-4D97-AF65-F5344CB8AC3E}">
        <p14:creationId xmlns:p14="http://schemas.microsoft.com/office/powerpoint/2010/main" val="24430180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0&quot;&gt;&lt;/object&gt;&lt;object type=&quot;2&quot; unique_id=&quot;10021&quot;&gt;&lt;object type=&quot;3&quot; unique_id=&quot;17138&quot;&gt;&lt;property id=&quot;20148&quot; value=&quot;5&quot;/&gt;&lt;property id=&quot;20300&quot; value=&quot;Slide 1&quot;/&gt;&lt;property id=&quot;20307&quot; value=&quot;266&quot;/&gt;&lt;/object&gt;&lt;object type=&quot;3&quot; unique_id=&quot;17140&quot;&gt;&lt;property id=&quot;20148&quot; value=&quot;5&quot;/&gt;&lt;property id=&quot;20300&quot; value=&quot;Slide 4&quot;/&gt;&lt;property id=&quot;20307&quot; value=&quot;265&quot;/&gt;&lt;/object&gt;&lt;object type=&quot;3&quot; unique_id=&quot;17183&quot;&gt;&lt;property id=&quot;20148&quot; value=&quot;5&quot;/&gt;&lt;property id=&quot;20300&quot; value=&quot;Slide 6&quot;/&gt;&lt;property id=&quot;20307&quot; value=&quot;268&quot;/&gt;&lt;/object&gt;&lt;object type=&quot;3&quot; unique_id=&quot;17184&quot;&gt;&lt;property id=&quot;20148&quot; value=&quot;5&quot;/&gt;&lt;property id=&quot;20300&quot; value=&quot;Slide 7&quot;/&gt;&lt;property id=&quot;20307&quot; value=&quot;269&quot;/&gt;&lt;/object&gt;&lt;object type=&quot;3&quot; unique_id=&quot;17185&quot;&gt;&lt;property id=&quot;20148&quot; value=&quot;5&quot;/&gt;&lt;property id=&quot;20300&quot; value=&quot;Slide 8&quot;/&gt;&lt;property id=&quot;20307&quot; value=&quot;270&quot;/&gt;&lt;/object&gt;&lt;object type=&quot;3&quot; unique_id=&quot;17186&quot;&gt;&lt;property id=&quot;20148&quot; value=&quot;5&quot;/&gt;&lt;property id=&quot;20300&quot; value=&quot;Slide 9&quot;/&gt;&lt;property id=&quot;20307&quot; value=&quot;271&quot;/&gt;&lt;/object&gt;&lt;object type=&quot;3&quot; unique_id=&quot;17338&quot;&gt;&lt;property id=&quot;20148&quot; value=&quot;5&quot;/&gt;&lt;property id=&quot;20300&quot; value=&quot;Slide 14&quot;/&gt;&lt;property id=&quot;20307&quot; value=&quot;273&quot;/&gt;&lt;/object&gt;&lt;object type=&quot;3&quot; unique_id=&quot;18275&quot;&gt;&lt;property id=&quot;20148&quot; value=&quot;5&quot;/&gt;&lt;property id=&quot;20300&quot; value=&quot;Slide 13&quot;/&gt;&lt;property id=&quot;20307&quot; value=&quot;275&quot;/&gt;&lt;/object&gt;&lt;object type=&quot;3&quot; unique_id=&quot;18276&quot;&gt;&lt;property id=&quot;20148&quot; value=&quot;5&quot;/&gt;&lt;property id=&quot;20300&quot; value=&quot;Slide 2&quot;/&gt;&lt;property id=&quot;20307&quot; value=&quot;277&quot;/&gt;&lt;/object&gt;&lt;object type=&quot;3&quot; unique_id=&quot;18277&quot;&gt;&lt;property id=&quot;20148&quot; value=&quot;5&quot;/&gt;&lt;property id=&quot;20300&quot; value=&quot;Slide 5&quot;/&gt;&lt;property id=&quot;20307&quot; value=&quot;278&quot;/&gt;&lt;/object&gt;&lt;object type=&quot;3&quot; unique_id=&quot;18278&quot;&gt;&lt;property id=&quot;20148&quot; value=&quot;5&quot;/&gt;&lt;property id=&quot;20300&quot; value=&quot;Slide 10&quot;/&gt;&lt;property id=&quot;20307&quot; value=&quot;280&quot;/&gt;&lt;/object&gt;&lt;object type=&quot;3&quot; unique_id=&quot;18279&quot;&gt;&lt;property id=&quot;20148&quot; value=&quot;5&quot;/&gt;&lt;property id=&quot;20300&quot; value=&quot;Slide 11&quot;/&gt;&lt;property id=&quot;20307&quot; value=&quot;281&quot;/&gt;&lt;/object&gt;&lt;object type=&quot;3&quot; unique_id=&quot;18280&quot;&gt;&lt;property id=&quot;20148&quot; value=&quot;5&quot;/&gt;&lt;property id=&quot;20300&quot; value=&quot;Slide 12&quot;/&gt;&lt;property id=&quot;20307&quot; value=&quot;279&quot;/&gt;&lt;/object&gt;&lt;object type=&quot;3&quot; unique_id=&quot;18545&quot;&gt;&lt;property id=&quot;20148&quot; value=&quot;5&quot;/&gt;&lt;property id=&quot;20300&quot; value=&quot;Slide 3&quot;/&gt;&lt;property id=&quot;20307&quot; value=&quot;282&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1545</TotalTime>
  <Words>2053</Words>
  <Application>Microsoft Office PowerPoint</Application>
  <PresentationFormat>On-screen Show (4:3)</PresentationFormat>
  <Paragraphs>184</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Nanette;Pete</dc:creator>
  <cp:lastModifiedBy>Pete Harder</cp:lastModifiedBy>
  <cp:revision>499</cp:revision>
  <dcterms:created xsi:type="dcterms:W3CDTF">2018-12-07T15:47:18Z</dcterms:created>
  <dcterms:modified xsi:type="dcterms:W3CDTF">2019-05-12T22:00:19Z</dcterms:modified>
</cp:coreProperties>
</file>