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6" r:id="rId2"/>
    <p:sldId id="277" r:id="rId3"/>
    <p:sldId id="265" r:id="rId4"/>
    <p:sldId id="268" r:id="rId5"/>
    <p:sldId id="269" r:id="rId6"/>
    <p:sldId id="270" r:id="rId7"/>
    <p:sldId id="271" r:id="rId8"/>
    <p:sldId id="275" r:id="rId9"/>
    <p:sldId id="273" r:id="rId10"/>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CC99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701" autoAdjust="0"/>
  </p:normalViewPr>
  <p:slideViewPr>
    <p:cSldViewPr>
      <p:cViewPr>
        <p:scale>
          <a:sx n="100" d="100"/>
          <a:sy n="100" d="100"/>
        </p:scale>
        <p:origin x="-18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7CDF99-8FBC-44AB-83EA-9052436F30D7}" type="datetimeFigureOut">
              <a:rPr lang="en-US" smtClean="0"/>
              <a:t>3/24/2019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2F31FB-A26D-43CF-A08F-584734239D7C}" type="slidenum">
              <a:rPr lang="en-US" smtClean="0"/>
              <a:t>‹#›</a:t>
            </a:fld>
            <a:endParaRPr lang="en-US" dirty="0"/>
          </a:p>
        </p:txBody>
      </p:sp>
    </p:spTree>
    <p:extLst>
      <p:ext uri="{BB962C8B-B14F-4D97-AF65-F5344CB8AC3E}">
        <p14:creationId xmlns:p14="http://schemas.microsoft.com/office/powerpoint/2010/main" val="1557949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2F31FB-A26D-43CF-A08F-584734239D7C}" type="slidenum">
              <a:rPr lang="en-US" smtClean="0"/>
              <a:t>1</a:t>
            </a:fld>
            <a:endParaRPr lang="en-US" dirty="0"/>
          </a:p>
        </p:txBody>
      </p:sp>
    </p:spTree>
    <p:extLst>
      <p:ext uri="{BB962C8B-B14F-4D97-AF65-F5344CB8AC3E}">
        <p14:creationId xmlns:p14="http://schemas.microsoft.com/office/powerpoint/2010/main" val="2658821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242B85-5C71-4D46-8F74-97381964F959}" type="datetimeFigureOut">
              <a:rPr lang="en-US" smtClean="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1E5757-CF89-43EB-8424-2EE401BB2F8E}" type="slidenum">
              <a:rPr lang="en-US" smtClean="0"/>
              <a:t>‹#›</a:t>
            </a:fld>
            <a:endParaRPr lang="en-US" dirty="0"/>
          </a:p>
        </p:txBody>
      </p:sp>
    </p:spTree>
    <p:extLst>
      <p:ext uri="{BB962C8B-B14F-4D97-AF65-F5344CB8AC3E}">
        <p14:creationId xmlns:p14="http://schemas.microsoft.com/office/powerpoint/2010/main" val="3667325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42B85-5C71-4D46-8F74-97381964F959}" type="datetimeFigureOut">
              <a:rPr lang="en-US" smtClean="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1E5757-CF89-43EB-8424-2EE401BB2F8E}" type="slidenum">
              <a:rPr lang="en-US" smtClean="0"/>
              <a:t>‹#›</a:t>
            </a:fld>
            <a:endParaRPr lang="en-US" dirty="0"/>
          </a:p>
        </p:txBody>
      </p:sp>
    </p:spTree>
    <p:extLst>
      <p:ext uri="{BB962C8B-B14F-4D97-AF65-F5344CB8AC3E}">
        <p14:creationId xmlns:p14="http://schemas.microsoft.com/office/powerpoint/2010/main" val="408490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42B85-5C71-4D46-8F74-97381964F959}" type="datetimeFigureOut">
              <a:rPr lang="en-US" smtClean="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1E5757-CF89-43EB-8424-2EE401BB2F8E}" type="slidenum">
              <a:rPr lang="en-US" smtClean="0"/>
              <a:t>‹#›</a:t>
            </a:fld>
            <a:endParaRPr lang="en-US" dirty="0"/>
          </a:p>
        </p:txBody>
      </p:sp>
    </p:spTree>
    <p:extLst>
      <p:ext uri="{BB962C8B-B14F-4D97-AF65-F5344CB8AC3E}">
        <p14:creationId xmlns:p14="http://schemas.microsoft.com/office/powerpoint/2010/main" val="4119287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42B85-5C71-4D46-8F74-97381964F959}" type="datetimeFigureOut">
              <a:rPr lang="en-US" smtClean="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1E5757-CF89-43EB-8424-2EE401BB2F8E}" type="slidenum">
              <a:rPr lang="en-US" smtClean="0"/>
              <a:t>‹#›</a:t>
            </a:fld>
            <a:endParaRPr lang="en-US" dirty="0"/>
          </a:p>
        </p:txBody>
      </p:sp>
    </p:spTree>
    <p:extLst>
      <p:ext uri="{BB962C8B-B14F-4D97-AF65-F5344CB8AC3E}">
        <p14:creationId xmlns:p14="http://schemas.microsoft.com/office/powerpoint/2010/main" val="1719125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242B85-5C71-4D46-8F74-97381964F959}" type="datetimeFigureOut">
              <a:rPr lang="en-US" smtClean="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1E5757-CF89-43EB-8424-2EE401BB2F8E}" type="slidenum">
              <a:rPr lang="en-US" smtClean="0"/>
              <a:t>‹#›</a:t>
            </a:fld>
            <a:endParaRPr lang="en-US" dirty="0"/>
          </a:p>
        </p:txBody>
      </p:sp>
    </p:spTree>
    <p:extLst>
      <p:ext uri="{BB962C8B-B14F-4D97-AF65-F5344CB8AC3E}">
        <p14:creationId xmlns:p14="http://schemas.microsoft.com/office/powerpoint/2010/main" val="890249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242B85-5C71-4D46-8F74-97381964F959}" type="datetimeFigureOut">
              <a:rPr lang="en-US" smtClean="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1E5757-CF89-43EB-8424-2EE401BB2F8E}" type="slidenum">
              <a:rPr lang="en-US" smtClean="0"/>
              <a:t>‹#›</a:t>
            </a:fld>
            <a:endParaRPr lang="en-US" dirty="0"/>
          </a:p>
        </p:txBody>
      </p:sp>
    </p:spTree>
    <p:extLst>
      <p:ext uri="{BB962C8B-B14F-4D97-AF65-F5344CB8AC3E}">
        <p14:creationId xmlns:p14="http://schemas.microsoft.com/office/powerpoint/2010/main" val="1934206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242B85-5C71-4D46-8F74-97381964F959}" type="datetimeFigureOut">
              <a:rPr lang="en-US" smtClean="0"/>
              <a:t>3/24/2019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1E5757-CF89-43EB-8424-2EE401BB2F8E}" type="slidenum">
              <a:rPr lang="en-US" smtClean="0"/>
              <a:t>‹#›</a:t>
            </a:fld>
            <a:endParaRPr lang="en-US" dirty="0"/>
          </a:p>
        </p:txBody>
      </p:sp>
    </p:spTree>
    <p:extLst>
      <p:ext uri="{BB962C8B-B14F-4D97-AF65-F5344CB8AC3E}">
        <p14:creationId xmlns:p14="http://schemas.microsoft.com/office/powerpoint/2010/main" val="846887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242B85-5C71-4D46-8F74-97381964F959}" type="datetimeFigureOut">
              <a:rPr lang="en-US" smtClean="0"/>
              <a:t>3/24/2019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1E5757-CF89-43EB-8424-2EE401BB2F8E}" type="slidenum">
              <a:rPr lang="en-US" smtClean="0"/>
              <a:t>‹#›</a:t>
            </a:fld>
            <a:endParaRPr lang="en-US" dirty="0"/>
          </a:p>
        </p:txBody>
      </p:sp>
    </p:spTree>
    <p:extLst>
      <p:ext uri="{BB962C8B-B14F-4D97-AF65-F5344CB8AC3E}">
        <p14:creationId xmlns:p14="http://schemas.microsoft.com/office/powerpoint/2010/main" val="2596041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42B85-5C71-4D46-8F74-97381964F959}" type="datetimeFigureOut">
              <a:rPr lang="en-US" smtClean="0"/>
              <a:t>3/24/2019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1E5757-CF89-43EB-8424-2EE401BB2F8E}" type="slidenum">
              <a:rPr lang="en-US" smtClean="0"/>
              <a:t>‹#›</a:t>
            </a:fld>
            <a:endParaRPr lang="en-US" dirty="0"/>
          </a:p>
        </p:txBody>
      </p:sp>
    </p:spTree>
    <p:extLst>
      <p:ext uri="{BB962C8B-B14F-4D97-AF65-F5344CB8AC3E}">
        <p14:creationId xmlns:p14="http://schemas.microsoft.com/office/powerpoint/2010/main" val="1023911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42B85-5C71-4D46-8F74-97381964F959}" type="datetimeFigureOut">
              <a:rPr lang="en-US" smtClean="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1E5757-CF89-43EB-8424-2EE401BB2F8E}" type="slidenum">
              <a:rPr lang="en-US" smtClean="0"/>
              <a:t>‹#›</a:t>
            </a:fld>
            <a:endParaRPr lang="en-US" dirty="0"/>
          </a:p>
        </p:txBody>
      </p:sp>
    </p:spTree>
    <p:extLst>
      <p:ext uri="{BB962C8B-B14F-4D97-AF65-F5344CB8AC3E}">
        <p14:creationId xmlns:p14="http://schemas.microsoft.com/office/powerpoint/2010/main" val="470996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42B85-5C71-4D46-8F74-97381964F959}" type="datetimeFigureOut">
              <a:rPr lang="en-US" smtClean="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1E5757-CF89-43EB-8424-2EE401BB2F8E}" type="slidenum">
              <a:rPr lang="en-US" smtClean="0"/>
              <a:t>‹#›</a:t>
            </a:fld>
            <a:endParaRPr lang="en-US" dirty="0"/>
          </a:p>
        </p:txBody>
      </p:sp>
    </p:spTree>
    <p:extLst>
      <p:ext uri="{BB962C8B-B14F-4D97-AF65-F5344CB8AC3E}">
        <p14:creationId xmlns:p14="http://schemas.microsoft.com/office/powerpoint/2010/main" val="1908014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42B85-5C71-4D46-8F74-97381964F959}" type="datetimeFigureOut">
              <a:rPr lang="en-US" smtClean="0"/>
              <a:t>3/24/2019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1E5757-CF89-43EB-8424-2EE401BB2F8E}" type="slidenum">
              <a:rPr lang="en-US" smtClean="0"/>
              <a:t>‹#›</a:t>
            </a:fld>
            <a:endParaRPr lang="en-US" dirty="0"/>
          </a:p>
        </p:txBody>
      </p:sp>
    </p:spTree>
    <p:extLst>
      <p:ext uri="{BB962C8B-B14F-4D97-AF65-F5344CB8AC3E}">
        <p14:creationId xmlns:p14="http://schemas.microsoft.com/office/powerpoint/2010/main" val="2591074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9" Type="http://schemas.openxmlformats.org/officeDocument/2006/relationships/tags" Target="../tags/tag40.xml"/><Relationship Id="rId3" Type="http://schemas.openxmlformats.org/officeDocument/2006/relationships/tags" Target="../tags/tag4.xml"/><Relationship Id="rId21" Type="http://schemas.openxmlformats.org/officeDocument/2006/relationships/tags" Target="../tags/tag22.xml"/><Relationship Id="rId34" Type="http://schemas.openxmlformats.org/officeDocument/2006/relationships/tags" Target="../tags/tag35.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tags" Target="../tags/tag34.xml"/><Relationship Id="rId38" Type="http://schemas.openxmlformats.org/officeDocument/2006/relationships/tags" Target="../tags/tag39.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tags" Target="../tags/tag30.xml"/><Relationship Id="rId41"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tags" Target="../tags/tag33.xml"/><Relationship Id="rId37" Type="http://schemas.openxmlformats.org/officeDocument/2006/relationships/tags" Target="../tags/tag38.xml"/><Relationship Id="rId40" Type="http://schemas.openxmlformats.org/officeDocument/2006/relationships/tags" Target="../tags/tag41.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36" Type="http://schemas.openxmlformats.org/officeDocument/2006/relationships/tags" Target="../tags/tag37.xml"/><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tags" Target="../tags/tag32.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tags" Target="../tags/tag31.xml"/><Relationship Id="rId35" Type="http://schemas.openxmlformats.org/officeDocument/2006/relationships/tags" Target="../tags/tag36.xml"/></Relationships>
</file>

<file path=ppt/slides/_rels/slide3.xml.rels><?xml version="1.0" encoding="UTF-8" standalone="yes"?>
<Relationships xmlns="http://schemas.openxmlformats.org/package/2006/relationships"><Relationship Id="rId8" Type="http://schemas.openxmlformats.org/officeDocument/2006/relationships/tags" Target="../tags/tag49.xml"/><Relationship Id="rId13" Type="http://schemas.openxmlformats.org/officeDocument/2006/relationships/tags" Target="../tags/tag54.xml"/><Relationship Id="rId18" Type="http://schemas.openxmlformats.org/officeDocument/2006/relationships/tags" Target="../tags/tag59.xml"/><Relationship Id="rId3" Type="http://schemas.openxmlformats.org/officeDocument/2006/relationships/tags" Target="../tags/tag44.xml"/><Relationship Id="rId21" Type="http://schemas.openxmlformats.org/officeDocument/2006/relationships/slideLayout" Target="../slideLayouts/slideLayout5.xml"/><Relationship Id="rId7" Type="http://schemas.openxmlformats.org/officeDocument/2006/relationships/tags" Target="../tags/tag48.xml"/><Relationship Id="rId12" Type="http://schemas.openxmlformats.org/officeDocument/2006/relationships/tags" Target="../tags/tag53.xml"/><Relationship Id="rId17" Type="http://schemas.openxmlformats.org/officeDocument/2006/relationships/tags" Target="../tags/tag58.xml"/><Relationship Id="rId2" Type="http://schemas.openxmlformats.org/officeDocument/2006/relationships/tags" Target="../tags/tag43.xml"/><Relationship Id="rId16" Type="http://schemas.openxmlformats.org/officeDocument/2006/relationships/tags" Target="../tags/tag57.xml"/><Relationship Id="rId20" Type="http://schemas.openxmlformats.org/officeDocument/2006/relationships/tags" Target="../tags/tag61.xm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tags" Target="../tags/tag52.xml"/><Relationship Id="rId5" Type="http://schemas.openxmlformats.org/officeDocument/2006/relationships/tags" Target="../tags/tag46.xml"/><Relationship Id="rId15" Type="http://schemas.openxmlformats.org/officeDocument/2006/relationships/tags" Target="../tags/tag56.xml"/><Relationship Id="rId10" Type="http://schemas.openxmlformats.org/officeDocument/2006/relationships/tags" Target="../tags/tag51.xml"/><Relationship Id="rId19" Type="http://schemas.openxmlformats.org/officeDocument/2006/relationships/tags" Target="../tags/tag60.xml"/><Relationship Id="rId4" Type="http://schemas.openxmlformats.org/officeDocument/2006/relationships/tags" Target="../tags/tag45.xml"/><Relationship Id="rId9" Type="http://schemas.openxmlformats.org/officeDocument/2006/relationships/tags" Target="../tags/tag50.xml"/><Relationship Id="rId14" Type="http://schemas.openxmlformats.org/officeDocument/2006/relationships/tags" Target="../tags/tag55.xml"/></Relationships>
</file>

<file path=ppt/slides/_rels/slide4.xml.rels><?xml version="1.0" encoding="UTF-8" standalone="yes"?>
<Relationships xmlns="http://schemas.openxmlformats.org/package/2006/relationships"><Relationship Id="rId8" Type="http://schemas.openxmlformats.org/officeDocument/2006/relationships/tags" Target="../tags/tag69.xml"/><Relationship Id="rId13" Type="http://schemas.openxmlformats.org/officeDocument/2006/relationships/tags" Target="../tags/tag74.xml"/><Relationship Id="rId18" Type="http://schemas.openxmlformats.org/officeDocument/2006/relationships/tags" Target="../tags/tag79.xml"/><Relationship Id="rId3" Type="http://schemas.openxmlformats.org/officeDocument/2006/relationships/tags" Target="../tags/tag64.xml"/><Relationship Id="rId21" Type="http://schemas.openxmlformats.org/officeDocument/2006/relationships/slideLayout" Target="../slideLayouts/slideLayout5.xml"/><Relationship Id="rId7" Type="http://schemas.openxmlformats.org/officeDocument/2006/relationships/tags" Target="../tags/tag68.xml"/><Relationship Id="rId12" Type="http://schemas.openxmlformats.org/officeDocument/2006/relationships/tags" Target="../tags/tag73.xml"/><Relationship Id="rId17" Type="http://schemas.openxmlformats.org/officeDocument/2006/relationships/tags" Target="../tags/tag78.xml"/><Relationship Id="rId2" Type="http://schemas.openxmlformats.org/officeDocument/2006/relationships/tags" Target="../tags/tag63.xml"/><Relationship Id="rId16" Type="http://schemas.openxmlformats.org/officeDocument/2006/relationships/tags" Target="../tags/tag77.xml"/><Relationship Id="rId20" Type="http://schemas.openxmlformats.org/officeDocument/2006/relationships/tags" Target="../tags/tag81.xml"/><Relationship Id="rId1" Type="http://schemas.openxmlformats.org/officeDocument/2006/relationships/tags" Target="../tags/tag62.xml"/><Relationship Id="rId6" Type="http://schemas.openxmlformats.org/officeDocument/2006/relationships/tags" Target="../tags/tag67.xml"/><Relationship Id="rId11" Type="http://schemas.openxmlformats.org/officeDocument/2006/relationships/tags" Target="../tags/tag72.xml"/><Relationship Id="rId5" Type="http://schemas.openxmlformats.org/officeDocument/2006/relationships/tags" Target="../tags/tag66.xml"/><Relationship Id="rId15" Type="http://schemas.openxmlformats.org/officeDocument/2006/relationships/tags" Target="../tags/tag76.xml"/><Relationship Id="rId10" Type="http://schemas.openxmlformats.org/officeDocument/2006/relationships/tags" Target="../tags/tag71.xml"/><Relationship Id="rId19" Type="http://schemas.openxmlformats.org/officeDocument/2006/relationships/tags" Target="../tags/tag80.xml"/><Relationship Id="rId4" Type="http://schemas.openxmlformats.org/officeDocument/2006/relationships/tags" Target="../tags/tag65.xml"/><Relationship Id="rId9" Type="http://schemas.openxmlformats.org/officeDocument/2006/relationships/tags" Target="../tags/tag70.xml"/><Relationship Id="rId14" Type="http://schemas.openxmlformats.org/officeDocument/2006/relationships/tags" Target="../tags/tag75.xml"/></Relationships>
</file>

<file path=ppt/slides/_rels/slide5.xml.rels><?xml version="1.0" encoding="UTF-8" standalone="yes"?>
<Relationships xmlns="http://schemas.openxmlformats.org/package/2006/relationships"><Relationship Id="rId8" Type="http://schemas.openxmlformats.org/officeDocument/2006/relationships/tags" Target="../tags/tag89.xml"/><Relationship Id="rId13" Type="http://schemas.openxmlformats.org/officeDocument/2006/relationships/tags" Target="../tags/tag94.xml"/><Relationship Id="rId18" Type="http://schemas.openxmlformats.org/officeDocument/2006/relationships/tags" Target="../tags/tag99.xml"/><Relationship Id="rId3" Type="http://schemas.openxmlformats.org/officeDocument/2006/relationships/tags" Target="../tags/tag84.xml"/><Relationship Id="rId21" Type="http://schemas.openxmlformats.org/officeDocument/2006/relationships/slideLayout" Target="../slideLayouts/slideLayout5.xml"/><Relationship Id="rId7" Type="http://schemas.openxmlformats.org/officeDocument/2006/relationships/tags" Target="../tags/tag88.xml"/><Relationship Id="rId12" Type="http://schemas.openxmlformats.org/officeDocument/2006/relationships/tags" Target="../tags/tag93.xml"/><Relationship Id="rId17" Type="http://schemas.openxmlformats.org/officeDocument/2006/relationships/tags" Target="../tags/tag98.xml"/><Relationship Id="rId2" Type="http://schemas.openxmlformats.org/officeDocument/2006/relationships/tags" Target="../tags/tag83.xml"/><Relationship Id="rId16" Type="http://schemas.openxmlformats.org/officeDocument/2006/relationships/tags" Target="../tags/tag97.xml"/><Relationship Id="rId20" Type="http://schemas.openxmlformats.org/officeDocument/2006/relationships/tags" Target="../tags/tag101.xml"/><Relationship Id="rId1" Type="http://schemas.openxmlformats.org/officeDocument/2006/relationships/tags" Target="../tags/tag82.xml"/><Relationship Id="rId6" Type="http://schemas.openxmlformats.org/officeDocument/2006/relationships/tags" Target="../tags/tag87.xml"/><Relationship Id="rId11" Type="http://schemas.openxmlformats.org/officeDocument/2006/relationships/tags" Target="../tags/tag92.xml"/><Relationship Id="rId5" Type="http://schemas.openxmlformats.org/officeDocument/2006/relationships/tags" Target="../tags/tag86.xml"/><Relationship Id="rId15" Type="http://schemas.openxmlformats.org/officeDocument/2006/relationships/tags" Target="../tags/tag96.xml"/><Relationship Id="rId10" Type="http://schemas.openxmlformats.org/officeDocument/2006/relationships/tags" Target="../tags/tag91.xml"/><Relationship Id="rId19" Type="http://schemas.openxmlformats.org/officeDocument/2006/relationships/tags" Target="../tags/tag100.xml"/><Relationship Id="rId4" Type="http://schemas.openxmlformats.org/officeDocument/2006/relationships/tags" Target="../tags/tag85.xml"/><Relationship Id="rId9" Type="http://schemas.openxmlformats.org/officeDocument/2006/relationships/tags" Target="../tags/tag90.xml"/><Relationship Id="rId14" Type="http://schemas.openxmlformats.org/officeDocument/2006/relationships/tags" Target="../tags/tag95.xml"/></Relationships>
</file>

<file path=ppt/slides/_rels/slide6.xml.rels><?xml version="1.0" encoding="UTF-8" standalone="yes"?>
<Relationships xmlns="http://schemas.openxmlformats.org/package/2006/relationships"><Relationship Id="rId8" Type="http://schemas.openxmlformats.org/officeDocument/2006/relationships/tags" Target="../tags/tag109.xml"/><Relationship Id="rId13" Type="http://schemas.openxmlformats.org/officeDocument/2006/relationships/tags" Target="../tags/tag114.xml"/><Relationship Id="rId18" Type="http://schemas.openxmlformats.org/officeDocument/2006/relationships/tags" Target="../tags/tag119.xml"/><Relationship Id="rId3" Type="http://schemas.openxmlformats.org/officeDocument/2006/relationships/tags" Target="../tags/tag104.xml"/><Relationship Id="rId21" Type="http://schemas.openxmlformats.org/officeDocument/2006/relationships/slideLayout" Target="../slideLayouts/slideLayout5.xml"/><Relationship Id="rId7" Type="http://schemas.openxmlformats.org/officeDocument/2006/relationships/tags" Target="../tags/tag108.xml"/><Relationship Id="rId12" Type="http://schemas.openxmlformats.org/officeDocument/2006/relationships/tags" Target="../tags/tag113.xml"/><Relationship Id="rId17" Type="http://schemas.openxmlformats.org/officeDocument/2006/relationships/tags" Target="../tags/tag118.xml"/><Relationship Id="rId2" Type="http://schemas.openxmlformats.org/officeDocument/2006/relationships/tags" Target="../tags/tag103.xml"/><Relationship Id="rId16" Type="http://schemas.openxmlformats.org/officeDocument/2006/relationships/tags" Target="../tags/tag117.xml"/><Relationship Id="rId20" Type="http://schemas.openxmlformats.org/officeDocument/2006/relationships/tags" Target="../tags/tag121.xml"/><Relationship Id="rId1" Type="http://schemas.openxmlformats.org/officeDocument/2006/relationships/tags" Target="../tags/tag102.xml"/><Relationship Id="rId6" Type="http://schemas.openxmlformats.org/officeDocument/2006/relationships/tags" Target="../tags/tag107.xml"/><Relationship Id="rId11" Type="http://schemas.openxmlformats.org/officeDocument/2006/relationships/tags" Target="../tags/tag112.xml"/><Relationship Id="rId5" Type="http://schemas.openxmlformats.org/officeDocument/2006/relationships/tags" Target="../tags/tag106.xml"/><Relationship Id="rId15" Type="http://schemas.openxmlformats.org/officeDocument/2006/relationships/tags" Target="../tags/tag116.xml"/><Relationship Id="rId10" Type="http://schemas.openxmlformats.org/officeDocument/2006/relationships/tags" Target="../tags/tag111.xml"/><Relationship Id="rId19" Type="http://schemas.openxmlformats.org/officeDocument/2006/relationships/tags" Target="../tags/tag120.xml"/><Relationship Id="rId4" Type="http://schemas.openxmlformats.org/officeDocument/2006/relationships/tags" Target="../tags/tag105.xml"/><Relationship Id="rId9" Type="http://schemas.openxmlformats.org/officeDocument/2006/relationships/tags" Target="../tags/tag110.xml"/><Relationship Id="rId14" Type="http://schemas.openxmlformats.org/officeDocument/2006/relationships/tags" Target="../tags/tag115.xml"/></Relationships>
</file>

<file path=ppt/slides/_rels/slide7.xml.rels><?xml version="1.0" encoding="UTF-8" standalone="yes"?>
<Relationships xmlns="http://schemas.openxmlformats.org/package/2006/relationships"><Relationship Id="rId8" Type="http://schemas.openxmlformats.org/officeDocument/2006/relationships/tags" Target="../tags/tag129.xml"/><Relationship Id="rId13" Type="http://schemas.openxmlformats.org/officeDocument/2006/relationships/tags" Target="../tags/tag134.xml"/><Relationship Id="rId18" Type="http://schemas.openxmlformats.org/officeDocument/2006/relationships/tags" Target="../tags/tag139.xml"/><Relationship Id="rId3" Type="http://schemas.openxmlformats.org/officeDocument/2006/relationships/tags" Target="../tags/tag124.xml"/><Relationship Id="rId21" Type="http://schemas.openxmlformats.org/officeDocument/2006/relationships/slideLayout" Target="../slideLayouts/slideLayout5.xml"/><Relationship Id="rId7" Type="http://schemas.openxmlformats.org/officeDocument/2006/relationships/tags" Target="../tags/tag128.xml"/><Relationship Id="rId12" Type="http://schemas.openxmlformats.org/officeDocument/2006/relationships/tags" Target="../tags/tag133.xml"/><Relationship Id="rId17" Type="http://schemas.openxmlformats.org/officeDocument/2006/relationships/tags" Target="../tags/tag138.xml"/><Relationship Id="rId2" Type="http://schemas.openxmlformats.org/officeDocument/2006/relationships/tags" Target="../tags/tag123.xml"/><Relationship Id="rId16" Type="http://schemas.openxmlformats.org/officeDocument/2006/relationships/tags" Target="../tags/tag137.xml"/><Relationship Id="rId20" Type="http://schemas.openxmlformats.org/officeDocument/2006/relationships/tags" Target="../tags/tag141.xml"/><Relationship Id="rId1" Type="http://schemas.openxmlformats.org/officeDocument/2006/relationships/tags" Target="../tags/tag122.xml"/><Relationship Id="rId6" Type="http://schemas.openxmlformats.org/officeDocument/2006/relationships/tags" Target="../tags/tag127.xml"/><Relationship Id="rId11" Type="http://schemas.openxmlformats.org/officeDocument/2006/relationships/tags" Target="../tags/tag132.xml"/><Relationship Id="rId5" Type="http://schemas.openxmlformats.org/officeDocument/2006/relationships/tags" Target="../tags/tag126.xml"/><Relationship Id="rId15" Type="http://schemas.openxmlformats.org/officeDocument/2006/relationships/tags" Target="../tags/tag136.xml"/><Relationship Id="rId10" Type="http://schemas.openxmlformats.org/officeDocument/2006/relationships/tags" Target="../tags/tag131.xml"/><Relationship Id="rId19" Type="http://schemas.openxmlformats.org/officeDocument/2006/relationships/tags" Target="../tags/tag140.xml"/><Relationship Id="rId4" Type="http://schemas.openxmlformats.org/officeDocument/2006/relationships/tags" Target="../tags/tag125.xml"/><Relationship Id="rId9" Type="http://schemas.openxmlformats.org/officeDocument/2006/relationships/tags" Target="../tags/tag130.xml"/><Relationship Id="rId14" Type="http://schemas.openxmlformats.org/officeDocument/2006/relationships/tags" Target="../tags/tag135.xml"/></Relationships>
</file>

<file path=ppt/slides/_rels/slide8.xml.rels><?xml version="1.0" encoding="UTF-8" standalone="yes"?>
<Relationships xmlns="http://schemas.openxmlformats.org/package/2006/relationships"><Relationship Id="rId8" Type="http://schemas.openxmlformats.org/officeDocument/2006/relationships/tags" Target="../tags/tag149.xml"/><Relationship Id="rId13" Type="http://schemas.openxmlformats.org/officeDocument/2006/relationships/tags" Target="../tags/tag154.xml"/><Relationship Id="rId18" Type="http://schemas.openxmlformats.org/officeDocument/2006/relationships/tags" Target="../tags/tag159.xml"/><Relationship Id="rId3" Type="http://schemas.openxmlformats.org/officeDocument/2006/relationships/tags" Target="../tags/tag144.xml"/><Relationship Id="rId21" Type="http://schemas.openxmlformats.org/officeDocument/2006/relationships/slideLayout" Target="../slideLayouts/slideLayout7.xml"/><Relationship Id="rId7" Type="http://schemas.openxmlformats.org/officeDocument/2006/relationships/tags" Target="../tags/tag148.xml"/><Relationship Id="rId12" Type="http://schemas.openxmlformats.org/officeDocument/2006/relationships/tags" Target="../tags/tag153.xml"/><Relationship Id="rId17" Type="http://schemas.openxmlformats.org/officeDocument/2006/relationships/tags" Target="../tags/tag158.xml"/><Relationship Id="rId2" Type="http://schemas.openxmlformats.org/officeDocument/2006/relationships/tags" Target="../tags/tag143.xml"/><Relationship Id="rId16" Type="http://schemas.openxmlformats.org/officeDocument/2006/relationships/tags" Target="../tags/tag157.xml"/><Relationship Id="rId20" Type="http://schemas.openxmlformats.org/officeDocument/2006/relationships/tags" Target="../tags/tag161.xml"/><Relationship Id="rId1" Type="http://schemas.openxmlformats.org/officeDocument/2006/relationships/tags" Target="../tags/tag142.xml"/><Relationship Id="rId6" Type="http://schemas.openxmlformats.org/officeDocument/2006/relationships/tags" Target="../tags/tag147.xml"/><Relationship Id="rId11" Type="http://schemas.openxmlformats.org/officeDocument/2006/relationships/tags" Target="../tags/tag152.xml"/><Relationship Id="rId5" Type="http://schemas.openxmlformats.org/officeDocument/2006/relationships/tags" Target="../tags/tag146.xml"/><Relationship Id="rId15" Type="http://schemas.openxmlformats.org/officeDocument/2006/relationships/tags" Target="../tags/tag156.xml"/><Relationship Id="rId23" Type="http://schemas.openxmlformats.org/officeDocument/2006/relationships/hyperlink" Target="mailto:Pete.harder@brainstorming.work" TargetMode="External"/><Relationship Id="rId10" Type="http://schemas.openxmlformats.org/officeDocument/2006/relationships/tags" Target="../tags/tag151.xml"/><Relationship Id="rId19" Type="http://schemas.openxmlformats.org/officeDocument/2006/relationships/tags" Target="../tags/tag160.xml"/><Relationship Id="rId4" Type="http://schemas.openxmlformats.org/officeDocument/2006/relationships/tags" Target="../tags/tag145.xml"/><Relationship Id="rId9" Type="http://schemas.openxmlformats.org/officeDocument/2006/relationships/tags" Target="../tags/tag150.xml"/><Relationship Id="rId14" Type="http://schemas.openxmlformats.org/officeDocument/2006/relationships/tags" Target="../tags/tag155.xml"/><Relationship Id="rId22" Type="http://schemas.openxmlformats.org/officeDocument/2006/relationships/hyperlink" Target="mailto:Nanette.harder@brainstorming.work"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Nanaette\AppData\Local\Microsoft\Windows\INetCache\IE\X6HA4QPI\whatsapp-image-2017-11-06-at-22-04-3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
            <a:ext cx="9144000" cy="309372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0" y="3886200"/>
            <a:ext cx="9144000" cy="1752600"/>
          </a:xfrm>
        </p:spPr>
        <p:txBody>
          <a:bodyPr>
            <a:normAutofit fontScale="55000" lnSpcReduction="20000"/>
          </a:bodyPr>
          <a:lstStyle/>
          <a:p>
            <a:r>
              <a:rPr lang="en-US" sz="6500" b="1" dirty="0" smtClean="0">
                <a:solidFill>
                  <a:schemeClr val="tx1"/>
                </a:solidFill>
              </a:rPr>
              <a:t>Thinking about Management Mindsets:</a:t>
            </a:r>
          </a:p>
          <a:p>
            <a:r>
              <a:rPr lang="en-US" sz="4700" b="1" dirty="0" smtClean="0">
                <a:solidFill>
                  <a:schemeClr val="tx1"/>
                </a:solidFill>
              </a:rPr>
              <a:t>For Application in Businesses, Enterprises, and Establishments </a:t>
            </a:r>
          </a:p>
          <a:p>
            <a:r>
              <a:rPr lang="en-US" sz="4400" dirty="0" smtClean="0">
                <a:solidFill>
                  <a:schemeClr val="tx1"/>
                </a:solidFill>
              </a:rPr>
              <a:t>By Peter M. Harder, MBA, BS </a:t>
            </a:r>
          </a:p>
          <a:p>
            <a:r>
              <a:rPr lang="en-US" sz="4400" dirty="0" smtClean="0">
                <a:solidFill>
                  <a:schemeClr val="tx1"/>
                </a:solidFill>
              </a:rPr>
              <a:t>&amp; Nanette V. Harder, MPH, BA  </a:t>
            </a:r>
          </a:p>
        </p:txBody>
      </p:sp>
    </p:spTree>
    <p:extLst>
      <p:ext uri="{BB962C8B-B14F-4D97-AF65-F5344CB8AC3E}">
        <p14:creationId xmlns:p14="http://schemas.microsoft.com/office/powerpoint/2010/main" val="353467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274638"/>
            <a:ext cx="9144000" cy="5739342"/>
            <a:chOff x="0" y="274638"/>
            <a:chExt cx="9144000" cy="5739342"/>
          </a:xfrm>
        </p:grpSpPr>
        <p:sp>
          <p:nvSpPr>
            <p:cNvPr id="3" name="Title 1"/>
            <p:cNvSpPr txBox="1">
              <a:spLocks/>
            </p:cNvSpPr>
            <p:nvPr/>
          </p:nvSpPr>
          <p:spPr>
            <a:xfrm>
              <a:off x="0" y="274638"/>
              <a:ext cx="9144000" cy="1143000"/>
            </a:xfrm>
            <a:prstGeom prst="rect">
              <a:avLst/>
            </a:prstGeom>
          </p:spPr>
          <p:txBody>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smtClean="0"/>
                <a:t>Management Mindsets</a:t>
              </a:r>
              <a:endParaRPr lang="en-US" dirty="0"/>
            </a:p>
          </p:txBody>
        </p:sp>
        <p:grpSp>
          <p:nvGrpSpPr>
            <p:cNvPr id="4" name="Group 3"/>
            <p:cNvGrpSpPr/>
            <p:nvPr/>
          </p:nvGrpSpPr>
          <p:grpSpPr>
            <a:xfrm rot="16200000">
              <a:off x="-1085325" y="3591985"/>
              <a:ext cx="4596341" cy="247650"/>
              <a:chOff x="51859" y="6562725"/>
              <a:chExt cx="4596341" cy="247650"/>
            </a:xfrm>
          </p:grpSpPr>
          <p:sp>
            <p:nvSpPr>
              <p:cNvPr id="27" name="Oval 26"/>
              <p:cNvSpPr/>
              <p:nvPr>
                <p:custDataLst>
                  <p:tags r:id="rId21"/>
                </p:custDataLst>
              </p:nvPr>
            </p:nvSpPr>
            <p:spPr>
              <a:xfrm>
                <a:off x="51859" y="657225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custDataLst>
                  <p:tags r:id="rId22"/>
                </p:custDataLst>
              </p:nvPr>
            </p:nvSpPr>
            <p:spPr>
              <a:xfrm>
                <a:off x="186267" y="665797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custDataLst>
                  <p:tags r:id="rId23"/>
                </p:custDataLst>
              </p:nvPr>
            </p:nvSpPr>
            <p:spPr>
              <a:xfrm>
                <a:off x="3987800" y="65627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custDataLst>
                  <p:tags r:id="rId24"/>
                </p:custDataLst>
              </p:nvPr>
            </p:nvSpPr>
            <p:spPr>
              <a:xfrm>
                <a:off x="4097867" y="66389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custDataLst>
                  <p:tags r:id="rId25"/>
                </p:custDataLst>
              </p:nvPr>
            </p:nvSpPr>
            <p:spPr>
              <a:xfrm>
                <a:off x="3311525" y="65627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custDataLst>
                  <p:tags r:id="rId26"/>
                </p:custDataLst>
              </p:nvPr>
            </p:nvSpPr>
            <p:spPr>
              <a:xfrm>
                <a:off x="2647950" y="65627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custDataLst>
                  <p:tags r:id="rId27"/>
                </p:custDataLst>
              </p:nvPr>
            </p:nvSpPr>
            <p:spPr>
              <a:xfrm>
                <a:off x="1987550" y="65627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custDataLst>
                  <p:tags r:id="rId28"/>
                </p:custDataLst>
              </p:nvPr>
            </p:nvSpPr>
            <p:spPr>
              <a:xfrm>
                <a:off x="1327150" y="657225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custDataLst>
                  <p:tags r:id="rId29"/>
                </p:custDataLst>
              </p:nvPr>
            </p:nvSpPr>
            <p:spPr>
              <a:xfrm>
                <a:off x="666750" y="658177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custDataLst>
                  <p:tags r:id="rId30"/>
                </p:custDataLst>
              </p:nvPr>
            </p:nvSpPr>
            <p:spPr>
              <a:xfrm>
                <a:off x="3421591" y="66389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custDataLst>
                  <p:tags r:id="rId31"/>
                </p:custDataLst>
              </p:nvPr>
            </p:nvSpPr>
            <p:spPr>
              <a:xfrm>
                <a:off x="3751791" y="66389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custDataLst>
                  <p:tags r:id="rId32"/>
                </p:custDataLst>
              </p:nvPr>
            </p:nvSpPr>
            <p:spPr>
              <a:xfrm>
                <a:off x="2758016" y="66484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custDataLst>
                  <p:tags r:id="rId33"/>
                </p:custDataLst>
              </p:nvPr>
            </p:nvSpPr>
            <p:spPr>
              <a:xfrm>
                <a:off x="3088216" y="664845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custDataLst>
                  <p:tags r:id="rId34"/>
                </p:custDataLst>
              </p:nvPr>
            </p:nvSpPr>
            <p:spPr>
              <a:xfrm>
                <a:off x="2097616" y="66484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custDataLst>
                  <p:tags r:id="rId35"/>
                </p:custDataLst>
              </p:nvPr>
            </p:nvSpPr>
            <p:spPr>
              <a:xfrm>
                <a:off x="2396066" y="664845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custDataLst>
                  <p:tags r:id="rId36"/>
                </p:custDataLst>
              </p:nvPr>
            </p:nvSpPr>
            <p:spPr>
              <a:xfrm>
                <a:off x="1437215" y="66484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custDataLst>
                  <p:tags r:id="rId37"/>
                </p:custDataLst>
              </p:nvPr>
            </p:nvSpPr>
            <p:spPr>
              <a:xfrm>
                <a:off x="1767416" y="665797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custDataLst>
                  <p:tags r:id="rId38"/>
                </p:custDataLst>
              </p:nvPr>
            </p:nvSpPr>
            <p:spPr>
              <a:xfrm>
                <a:off x="776816" y="665797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custDataLst>
                  <p:tags r:id="rId39"/>
                </p:custDataLst>
              </p:nvPr>
            </p:nvSpPr>
            <p:spPr>
              <a:xfrm>
                <a:off x="1107016" y="665797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custDataLst>
                  <p:tags r:id="rId40"/>
                </p:custDataLst>
              </p:nvPr>
            </p:nvSpPr>
            <p:spPr>
              <a:xfrm>
                <a:off x="446617" y="6638929"/>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p:cNvGrpSpPr/>
            <p:nvPr/>
          </p:nvGrpSpPr>
          <p:grpSpPr>
            <a:xfrm>
              <a:off x="2209268" y="1066411"/>
              <a:ext cx="4596341" cy="247650"/>
              <a:chOff x="2273829" y="1066800"/>
              <a:chExt cx="4596341" cy="247650"/>
            </a:xfrm>
          </p:grpSpPr>
          <p:sp>
            <p:nvSpPr>
              <p:cNvPr id="7" name="Oval 6"/>
              <p:cNvSpPr/>
              <p:nvPr>
                <p:custDataLst>
                  <p:tags r:id="rId1"/>
                </p:custDataLst>
              </p:nvPr>
            </p:nvSpPr>
            <p:spPr>
              <a:xfrm>
                <a:off x="2273829" y="10763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custDataLst>
                  <p:tags r:id="rId2"/>
                </p:custDataLst>
              </p:nvPr>
            </p:nvSpPr>
            <p:spPr>
              <a:xfrm>
                <a:off x="2408237" y="11620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custDataLst>
                  <p:tags r:id="rId3"/>
                </p:custDataLst>
              </p:nvPr>
            </p:nvSpPr>
            <p:spPr>
              <a:xfrm>
                <a:off x="620977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custDataLst>
                  <p:tags r:id="rId4"/>
                </p:custDataLst>
              </p:nvPr>
            </p:nvSpPr>
            <p:spPr>
              <a:xfrm>
                <a:off x="6319837" y="114300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custDataLst>
                  <p:tags r:id="rId5"/>
                </p:custDataLst>
              </p:nvPr>
            </p:nvSpPr>
            <p:spPr>
              <a:xfrm>
                <a:off x="5533495"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custDataLst>
                  <p:tags r:id="rId6"/>
                </p:custDataLst>
              </p:nvPr>
            </p:nvSpPr>
            <p:spPr>
              <a:xfrm>
                <a:off x="486992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custDataLst>
                  <p:tags r:id="rId7"/>
                </p:custDataLst>
              </p:nvPr>
            </p:nvSpPr>
            <p:spPr>
              <a:xfrm>
                <a:off x="420952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custDataLst>
                  <p:tags r:id="rId8"/>
                </p:custDataLst>
              </p:nvPr>
            </p:nvSpPr>
            <p:spPr>
              <a:xfrm>
                <a:off x="3549120" y="10763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custDataLst>
                  <p:tags r:id="rId9"/>
                </p:custDataLst>
              </p:nvPr>
            </p:nvSpPr>
            <p:spPr>
              <a:xfrm>
                <a:off x="2888720" y="108585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custDataLst>
                  <p:tags r:id="rId10"/>
                </p:custDataLst>
              </p:nvPr>
            </p:nvSpPr>
            <p:spPr>
              <a:xfrm>
                <a:off x="5643561" y="114300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custDataLst>
                  <p:tags r:id="rId11"/>
                </p:custDataLst>
              </p:nvPr>
            </p:nvSpPr>
            <p:spPr>
              <a:xfrm>
                <a:off x="5973761" y="114300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custDataLst>
                  <p:tags r:id="rId12"/>
                </p:custDataLst>
              </p:nvPr>
            </p:nvSpPr>
            <p:spPr>
              <a:xfrm>
                <a:off x="4979986"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custDataLst>
                  <p:tags r:id="rId13"/>
                </p:custDataLst>
              </p:nvPr>
            </p:nvSpPr>
            <p:spPr>
              <a:xfrm>
                <a:off x="5310186"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custDataLst>
                  <p:tags r:id="rId14"/>
                </p:custDataLst>
              </p:nvPr>
            </p:nvSpPr>
            <p:spPr>
              <a:xfrm>
                <a:off x="4319586"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custDataLst>
                  <p:tags r:id="rId15"/>
                </p:custDataLst>
              </p:nvPr>
            </p:nvSpPr>
            <p:spPr>
              <a:xfrm>
                <a:off x="4618036"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custDataLst>
                  <p:tags r:id="rId16"/>
                </p:custDataLst>
              </p:nvPr>
            </p:nvSpPr>
            <p:spPr>
              <a:xfrm>
                <a:off x="3659185"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custDataLst>
                  <p:tags r:id="rId17"/>
                </p:custDataLst>
              </p:nvPr>
            </p:nvSpPr>
            <p:spPr>
              <a:xfrm>
                <a:off x="3989386" y="116205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custDataLst>
                  <p:tags r:id="rId18"/>
                </p:custDataLst>
              </p:nvPr>
            </p:nvSpPr>
            <p:spPr>
              <a:xfrm>
                <a:off x="2998786" y="11620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p:custDataLst>
                  <p:tags r:id="rId19"/>
                </p:custDataLst>
              </p:nvPr>
            </p:nvSpPr>
            <p:spPr>
              <a:xfrm>
                <a:off x="3328986" y="116205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custDataLst>
                  <p:tags r:id="rId20"/>
                </p:custDataLst>
              </p:nvPr>
            </p:nvSpPr>
            <p:spPr>
              <a:xfrm>
                <a:off x="2640540"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TextBox 5"/>
            <p:cNvSpPr txBox="1"/>
            <p:nvPr/>
          </p:nvSpPr>
          <p:spPr>
            <a:xfrm>
              <a:off x="1600200" y="1541206"/>
              <a:ext cx="7543800" cy="1608133"/>
            </a:xfrm>
            <a:prstGeom prst="rect">
              <a:avLst/>
            </a:prstGeom>
            <a:noFill/>
          </p:spPr>
          <p:txBody>
            <a:bodyPr wrap="square" rtlCol="0">
              <a:spAutoFit/>
            </a:bodyPr>
            <a:lstStyle/>
            <a:p>
              <a:r>
                <a:rPr lang="en-US" sz="3200" dirty="0" smtClean="0"/>
                <a:t>Management comes in several forms.     </a:t>
              </a:r>
            </a:p>
            <a:p>
              <a:endParaRPr lang="en-US" sz="1050" dirty="0" smtClean="0"/>
            </a:p>
            <a:p>
              <a:r>
                <a:rPr lang="en-US" sz="2800" dirty="0" smtClean="0"/>
                <a:t>For simplicity, we will discuss sole and group manager types, realizing they sometimes overlap.</a:t>
              </a:r>
              <a:endParaRPr lang="en-US" sz="2400" dirty="0"/>
            </a:p>
          </p:txBody>
        </p:sp>
      </p:grpSp>
      <p:grpSp>
        <p:nvGrpSpPr>
          <p:cNvPr id="124" name="Group 123"/>
          <p:cNvGrpSpPr/>
          <p:nvPr/>
        </p:nvGrpSpPr>
        <p:grpSpPr>
          <a:xfrm>
            <a:off x="1638825" y="3449640"/>
            <a:ext cx="6553200" cy="2429933"/>
            <a:chOff x="1600200" y="3449640"/>
            <a:chExt cx="6553200" cy="2429933"/>
          </a:xfrm>
        </p:grpSpPr>
        <p:grpSp>
          <p:nvGrpSpPr>
            <p:cNvPr id="122" name="Group 121"/>
            <p:cNvGrpSpPr/>
            <p:nvPr/>
          </p:nvGrpSpPr>
          <p:grpSpPr>
            <a:xfrm>
              <a:off x="1676400" y="3553994"/>
              <a:ext cx="6371537" cy="2206066"/>
              <a:chOff x="1676400" y="3553994"/>
              <a:chExt cx="6371537" cy="2206066"/>
            </a:xfrm>
          </p:grpSpPr>
          <p:sp>
            <p:nvSpPr>
              <p:cNvPr id="48" name="TextBox 47"/>
              <p:cNvSpPr txBox="1"/>
              <p:nvPr/>
            </p:nvSpPr>
            <p:spPr>
              <a:xfrm>
                <a:off x="4549368" y="3553994"/>
                <a:ext cx="1008592" cy="246221"/>
              </a:xfrm>
              <a:prstGeom prst="rect">
                <a:avLst/>
              </a:prstGeom>
              <a:noFill/>
            </p:spPr>
            <p:txBody>
              <a:bodyPr wrap="square" rtlCol="0">
                <a:spAutoFit/>
              </a:bodyPr>
              <a:lstStyle/>
              <a:p>
                <a:pPr algn="ctr"/>
                <a:r>
                  <a:rPr lang="en-US" sz="1000" dirty="0" smtClean="0">
                    <a:latin typeface="Arial Narrow" panose="020B0606020202030204" pitchFamily="34" charset="0"/>
                  </a:rPr>
                  <a:t>Management</a:t>
                </a:r>
                <a:endParaRPr lang="en-US" sz="1000" dirty="0">
                  <a:latin typeface="Arial Narrow" panose="020B0606020202030204" pitchFamily="34" charset="0"/>
                </a:endParaRPr>
              </a:p>
            </p:txBody>
          </p:sp>
          <p:grpSp>
            <p:nvGrpSpPr>
              <p:cNvPr id="49" name="Group 48"/>
              <p:cNvGrpSpPr/>
              <p:nvPr/>
            </p:nvGrpSpPr>
            <p:grpSpPr>
              <a:xfrm>
                <a:off x="3081459" y="4109201"/>
                <a:ext cx="4216134" cy="246747"/>
                <a:chOff x="2182281" y="4488610"/>
                <a:chExt cx="5303442" cy="246747"/>
              </a:xfrm>
            </p:grpSpPr>
            <p:sp>
              <p:nvSpPr>
                <p:cNvPr id="75" name="TextBox 74"/>
                <p:cNvSpPr txBox="1"/>
                <p:nvPr/>
              </p:nvSpPr>
              <p:spPr>
                <a:xfrm>
                  <a:off x="2182281" y="4489136"/>
                  <a:ext cx="1008592" cy="246221"/>
                </a:xfrm>
                <a:prstGeom prst="rect">
                  <a:avLst/>
                </a:prstGeom>
                <a:noFill/>
              </p:spPr>
              <p:txBody>
                <a:bodyPr wrap="square" rtlCol="0">
                  <a:spAutoFit/>
                </a:bodyPr>
                <a:lstStyle/>
                <a:p>
                  <a:pPr algn="ctr"/>
                  <a:r>
                    <a:rPr lang="en-US" sz="1000" dirty="0" smtClean="0">
                      <a:latin typeface="Arial Narrow" panose="020B0606020202030204" pitchFamily="34" charset="0"/>
                    </a:rPr>
                    <a:t>Solo</a:t>
                  </a:r>
                  <a:endParaRPr lang="en-US" sz="1000" dirty="0">
                    <a:latin typeface="Arial Narrow" panose="020B0606020202030204" pitchFamily="34" charset="0"/>
                  </a:endParaRPr>
                </a:p>
              </p:txBody>
            </p:sp>
            <p:sp>
              <p:nvSpPr>
                <p:cNvPr id="76" name="TextBox 75"/>
                <p:cNvSpPr txBox="1"/>
                <p:nvPr/>
              </p:nvSpPr>
              <p:spPr>
                <a:xfrm>
                  <a:off x="5863694" y="4488610"/>
                  <a:ext cx="1622029" cy="246221"/>
                </a:xfrm>
                <a:prstGeom prst="rect">
                  <a:avLst/>
                </a:prstGeom>
                <a:noFill/>
              </p:spPr>
              <p:txBody>
                <a:bodyPr wrap="square" rtlCol="0">
                  <a:spAutoFit/>
                </a:bodyPr>
                <a:lstStyle/>
                <a:p>
                  <a:pPr algn="ctr"/>
                  <a:r>
                    <a:rPr lang="en-US" sz="1000" dirty="0" smtClean="0">
                      <a:latin typeface="Arial Narrow" panose="020B0606020202030204" pitchFamily="34" charset="0"/>
                    </a:rPr>
                    <a:t>Group</a:t>
                  </a:r>
                  <a:endParaRPr lang="en-US" sz="1000" dirty="0">
                    <a:latin typeface="Arial Narrow" panose="020B0606020202030204" pitchFamily="34" charset="0"/>
                  </a:endParaRPr>
                </a:p>
              </p:txBody>
            </p:sp>
          </p:grpSp>
          <p:grpSp>
            <p:nvGrpSpPr>
              <p:cNvPr id="50" name="Group 49"/>
              <p:cNvGrpSpPr/>
              <p:nvPr/>
            </p:nvGrpSpPr>
            <p:grpSpPr>
              <a:xfrm>
                <a:off x="2374546" y="4511587"/>
                <a:ext cx="5243362" cy="269284"/>
                <a:chOff x="1424137" y="4903381"/>
                <a:chExt cx="6242075" cy="269284"/>
              </a:xfrm>
            </p:grpSpPr>
            <p:grpSp>
              <p:nvGrpSpPr>
                <p:cNvPr id="69" name="Group 68"/>
                <p:cNvGrpSpPr/>
                <p:nvPr/>
              </p:nvGrpSpPr>
              <p:grpSpPr>
                <a:xfrm>
                  <a:off x="1424137" y="4903756"/>
                  <a:ext cx="3075487" cy="268909"/>
                  <a:chOff x="1424137" y="4903756"/>
                  <a:chExt cx="3075487" cy="268909"/>
                </a:xfrm>
              </p:grpSpPr>
              <p:sp>
                <p:nvSpPr>
                  <p:cNvPr id="73" name="TextBox 72"/>
                  <p:cNvSpPr txBox="1"/>
                  <p:nvPr/>
                </p:nvSpPr>
                <p:spPr>
                  <a:xfrm>
                    <a:off x="1424137" y="4903756"/>
                    <a:ext cx="1070502" cy="246221"/>
                  </a:xfrm>
                  <a:prstGeom prst="rect">
                    <a:avLst/>
                  </a:prstGeom>
                  <a:noFill/>
                </p:spPr>
                <p:txBody>
                  <a:bodyPr wrap="square" rtlCol="0">
                    <a:spAutoFit/>
                  </a:bodyPr>
                  <a:lstStyle/>
                  <a:p>
                    <a:pPr algn="ctr"/>
                    <a:r>
                      <a:rPr lang="en-US" sz="1000" dirty="0" smtClean="0">
                        <a:latin typeface="Arial Narrow" panose="020B0606020202030204" pitchFamily="34" charset="0"/>
                      </a:rPr>
                      <a:t>Dictatorial</a:t>
                    </a:r>
                    <a:endParaRPr lang="en-US" sz="1000" dirty="0">
                      <a:latin typeface="Arial Narrow" panose="020B0606020202030204" pitchFamily="34" charset="0"/>
                    </a:endParaRPr>
                  </a:p>
                </p:txBody>
              </p:sp>
              <p:sp>
                <p:nvSpPr>
                  <p:cNvPr id="74" name="TextBox 73"/>
                  <p:cNvSpPr txBox="1"/>
                  <p:nvPr/>
                </p:nvSpPr>
                <p:spPr>
                  <a:xfrm>
                    <a:off x="2730742" y="4926444"/>
                    <a:ext cx="1768882" cy="246221"/>
                  </a:xfrm>
                  <a:prstGeom prst="rect">
                    <a:avLst/>
                  </a:prstGeom>
                  <a:noFill/>
                </p:spPr>
                <p:txBody>
                  <a:bodyPr wrap="square" rtlCol="0">
                    <a:spAutoFit/>
                  </a:bodyPr>
                  <a:lstStyle/>
                  <a:p>
                    <a:pPr algn="ctr"/>
                    <a:r>
                      <a:rPr lang="en-US" sz="1000" dirty="0" smtClean="0">
                        <a:latin typeface="Arial Narrow" panose="020B0606020202030204" pitchFamily="34" charset="0"/>
                      </a:rPr>
                      <a:t>Sole Manager</a:t>
                    </a:r>
                    <a:endParaRPr lang="en-US" sz="1000" dirty="0">
                      <a:latin typeface="Arial Narrow" panose="020B0606020202030204" pitchFamily="34" charset="0"/>
                    </a:endParaRPr>
                  </a:p>
                </p:txBody>
              </p:sp>
            </p:grpSp>
            <p:grpSp>
              <p:nvGrpSpPr>
                <p:cNvPr id="70" name="Group 69"/>
                <p:cNvGrpSpPr/>
                <p:nvPr/>
              </p:nvGrpSpPr>
              <p:grpSpPr>
                <a:xfrm>
                  <a:off x="5086014" y="4903381"/>
                  <a:ext cx="2580198" cy="253379"/>
                  <a:chOff x="5086014" y="4903381"/>
                  <a:chExt cx="2580198" cy="253379"/>
                </a:xfrm>
              </p:grpSpPr>
              <p:sp>
                <p:nvSpPr>
                  <p:cNvPr id="71" name="TextBox 70"/>
                  <p:cNvSpPr txBox="1"/>
                  <p:nvPr/>
                </p:nvSpPr>
                <p:spPr>
                  <a:xfrm>
                    <a:off x="5086014" y="4903381"/>
                    <a:ext cx="1116544" cy="246221"/>
                  </a:xfrm>
                  <a:prstGeom prst="rect">
                    <a:avLst/>
                  </a:prstGeom>
                  <a:noFill/>
                </p:spPr>
                <p:txBody>
                  <a:bodyPr wrap="square" rtlCol="0">
                    <a:spAutoFit/>
                  </a:bodyPr>
                  <a:lstStyle/>
                  <a:p>
                    <a:pPr algn="ctr"/>
                    <a:r>
                      <a:rPr lang="en-US" sz="1000" dirty="0" smtClean="0">
                        <a:latin typeface="Arial Narrow" panose="020B0606020202030204" pitchFamily="34" charset="0"/>
                      </a:rPr>
                      <a:t>Collaborative</a:t>
                    </a:r>
                    <a:endParaRPr lang="en-US" sz="1000" dirty="0">
                      <a:latin typeface="Arial Narrow" panose="020B0606020202030204" pitchFamily="34" charset="0"/>
                    </a:endParaRPr>
                  </a:p>
                </p:txBody>
              </p:sp>
              <p:sp>
                <p:nvSpPr>
                  <p:cNvPr id="72" name="TextBox 71"/>
                  <p:cNvSpPr txBox="1"/>
                  <p:nvPr/>
                </p:nvSpPr>
                <p:spPr>
                  <a:xfrm>
                    <a:off x="6761864" y="4910539"/>
                    <a:ext cx="904348" cy="246221"/>
                  </a:xfrm>
                  <a:prstGeom prst="rect">
                    <a:avLst/>
                  </a:prstGeom>
                  <a:noFill/>
                </p:spPr>
                <p:txBody>
                  <a:bodyPr wrap="square" rtlCol="0">
                    <a:spAutoFit/>
                  </a:bodyPr>
                  <a:lstStyle/>
                  <a:p>
                    <a:pPr algn="ctr"/>
                    <a:r>
                      <a:rPr lang="en-US" sz="1000" dirty="0" smtClean="0">
                        <a:latin typeface="Arial Narrow" panose="020B0606020202030204" pitchFamily="34" charset="0"/>
                      </a:rPr>
                      <a:t>Oligarchy</a:t>
                    </a:r>
                    <a:endParaRPr lang="en-US" sz="1000" dirty="0">
                      <a:latin typeface="Arial Narrow" panose="020B0606020202030204" pitchFamily="34" charset="0"/>
                    </a:endParaRPr>
                  </a:p>
                </p:txBody>
              </p:sp>
            </p:grpSp>
          </p:grpSp>
          <p:grpSp>
            <p:nvGrpSpPr>
              <p:cNvPr id="51" name="Group 50"/>
              <p:cNvGrpSpPr/>
              <p:nvPr/>
            </p:nvGrpSpPr>
            <p:grpSpPr>
              <a:xfrm>
                <a:off x="1676400" y="5016352"/>
                <a:ext cx="5598298" cy="272672"/>
                <a:chOff x="1446833" y="5249523"/>
                <a:chExt cx="4197040" cy="272672"/>
              </a:xfrm>
            </p:grpSpPr>
            <p:grpSp>
              <p:nvGrpSpPr>
                <p:cNvPr id="59" name="Group 58"/>
                <p:cNvGrpSpPr/>
                <p:nvPr/>
              </p:nvGrpSpPr>
              <p:grpSpPr>
                <a:xfrm>
                  <a:off x="1446833" y="5260131"/>
                  <a:ext cx="2487009" cy="262064"/>
                  <a:chOff x="1446833" y="5260131"/>
                  <a:chExt cx="2487009" cy="262064"/>
                </a:xfrm>
              </p:grpSpPr>
              <p:grpSp>
                <p:nvGrpSpPr>
                  <p:cNvPr id="63" name="Group 62"/>
                  <p:cNvGrpSpPr/>
                  <p:nvPr/>
                </p:nvGrpSpPr>
                <p:grpSpPr>
                  <a:xfrm>
                    <a:off x="1446833" y="5260131"/>
                    <a:ext cx="1658136" cy="262064"/>
                    <a:chOff x="1446833" y="5260131"/>
                    <a:chExt cx="1658136" cy="262064"/>
                  </a:xfrm>
                </p:grpSpPr>
                <p:sp>
                  <p:nvSpPr>
                    <p:cNvPr id="67" name="TextBox 66"/>
                    <p:cNvSpPr txBox="1"/>
                    <p:nvPr/>
                  </p:nvSpPr>
                  <p:spPr>
                    <a:xfrm>
                      <a:off x="1446833" y="5275974"/>
                      <a:ext cx="956248" cy="246221"/>
                    </a:xfrm>
                    <a:prstGeom prst="rect">
                      <a:avLst/>
                    </a:prstGeom>
                    <a:noFill/>
                  </p:spPr>
                  <p:txBody>
                    <a:bodyPr wrap="square" rtlCol="0">
                      <a:spAutoFit/>
                    </a:bodyPr>
                    <a:lstStyle/>
                    <a:p>
                      <a:pPr algn="ctr"/>
                      <a:r>
                        <a:rPr lang="en-US" sz="1000" dirty="0" smtClean="0">
                          <a:latin typeface="Arial Narrow" panose="020B0606020202030204" pitchFamily="34" charset="0"/>
                        </a:rPr>
                        <a:t>Beneficent</a:t>
                      </a:r>
                      <a:endParaRPr lang="en-US" sz="1000" dirty="0">
                        <a:latin typeface="Arial Narrow" panose="020B0606020202030204" pitchFamily="34" charset="0"/>
                      </a:endParaRPr>
                    </a:p>
                  </p:txBody>
                </p:sp>
                <p:sp>
                  <p:nvSpPr>
                    <p:cNvPr id="68" name="TextBox 67"/>
                    <p:cNvSpPr txBox="1"/>
                    <p:nvPr/>
                  </p:nvSpPr>
                  <p:spPr>
                    <a:xfrm>
                      <a:off x="2233962" y="5260131"/>
                      <a:ext cx="871007" cy="246221"/>
                    </a:xfrm>
                    <a:prstGeom prst="rect">
                      <a:avLst/>
                    </a:prstGeom>
                    <a:noFill/>
                  </p:spPr>
                  <p:txBody>
                    <a:bodyPr wrap="square" rtlCol="0">
                      <a:spAutoFit/>
                    </a:bodyPr>
                    <a:lstStyle/>
                    <a:p>
                      <a:pPr algn="ctr"/>
                      <a:r>
                        <a:rPr lang="en-US" sz="1000" dirty="0" smtClean="0">
                          <a:latin typeface="Arial Narrow" panose="020B0606020202030204" pitchFamily="34" charset="0"/>
                        </a:rPr>
                        <a:t>Evil</a:t>
                      </a:r>
                      <a:endParaRPr lang="en-US" sz="1000" dirty="0">
                        <a:latin typeface="Arial Narrow" panose="020B0606020202030204" pitchFamily="34" charset="0"/>
                      </a:endParaRPr>
                    </a:p>
                  </p:txBody>
                </p:sp>
              </p:grpSp>
              <p:grpSp>
                <p:nvGrpSpPr>
                  <p:cNvPr id="64" name="Group 63"/>
                  <p:cNvGrpSpPr/>
                  <p:nvPr/>
                </p:nvGrpSpPr>
                <p:grpSpPr>
                  <a:xfrm>
                    <a:off x="2539382" y="5260132"/>
                    <a:ext cx="1394460" cy="256011"/>
                    <a:chOff x="1088125" y="5287300"/>
                    <a:chExt cx="1086860" cy="256011"/>
                  </a:xfrm>
                </p:grpSpPr>
                <p:sp>
                  <p:nvSpPr>
                    <p:cNvPr id="65" name="TextBox 64"/>
                    <p:cNvSpPr txBox="1"/>
                    <p:nvPr/>
                  </p:nvSpPr>
                  <p:spPr>
                    <a:xfrm>
                      <a:off x="1088125" y="5287300"/>
                      <a:ext cx="750878" cy="246221"/>
                    </a:xfrm>
                    <a:prstGeom prst="rect">
                      <a:avLst/>
                    </a:prstGeom>
                    <a:noFill/>
                  </p:spPr>
                  <p:txBody>
                    <a:bodyPr wrap="square" rtlCol="0">
                      <a:spAutoFit/>
                    </a:bodyPr>
                    <a:lstStyle/>
                    <a:p>
                      <a:pPr algn="ctr"/>
                      <a:r>
                        <a:rPr lang="en-US" sz="1000" dirty="0" smtClean="0">
                          <a:latin typeface="Arial Narrow" panose="020B0606020202030204" pitchFamily="34" charset="0"/>
                        </a:rPr>
                        <a:t>Beneficent</a:t>
                      </a:r>
                      <a:endParaRPr lang="en-US" sz="1000" dirty="0">
                        <a:latin typeface="Arial Narrow" panose="020B0606020202030204" pitchFamily="34" charset="0"/>
                      </a:endParaRPr>
                    </a:p>
                  </p:txBody>
                </p:sp>
                <p:sp>
                  <p:nvSpPr>
                    <p:cNvPr id="66" name="TextBox 65"/>
                    <p:cNvSpPr txBox="1"/>
                    <p:nvPr/>
                  </p:nvSpPr>
                  <p:spPr>
                    <a:xfrm>
                      <a:off x="1839003" y="5297090"/>
                      <a:ext cx="335982" cy="246221"/>
                    </a:xfrm>
                    <a:prstGeom prst="rect">
                      <a:avLst/>
                    </a:prstGeom>
                    <a:noFill/>
                  </p:spPr>
                  <p:txBody>
                    <a:bodyPr wrap="square" rtlCol="0">
                      <a:spAutoFit/>
                    </a:bodyPr>
                    <a:lstStyle/>
                    <a:p>
                      <a:pPr algn="ctr"/>
                      <a:r>
                        <a:rPr lang="en-US" sz="1000" dirty="0" smtClean="0">
                          <a:latin typeface="Arial Narrow" panose="020B0606020202030204" pitchFamily="34" charset="0"/>
                        </a:rPr>
                        <a:t>Evil</a:t>
                      </a:r>
                      <a:endParaRPr lang="en-US" sz="1000" dirty="0">
                        <a:latin typeface="Arial Narrow" panose="020B0606020202030204" pitchFamily="34" charset="0"/>
                      </a:endParaRPr>
                    </a:p>
                  </p:txBody>
                </p:sp>
              </p:grpSp>
            </p:grpSp>
            <p:grpSp>
              <p:nvGrpSpPr>
                <p:cNvPr id="60" name="Group 59"/>
                <p:cNvGrpSpPr/>
                <p:nvPr/>
              </p:nvGrpSpPr>
              <p:grpSpPr>
                <a:xfrm>
                  <a:off x="3551792" y="5249523"/>
                  <a:ext cx="2092081" cy="256011"/>
                  <a:chOff x="3591478" y="5338770"/>
                  <a:chExt cx="2092081" cy="256011"/>
                </a:xfrm>
              </p:grpSpPr>
              <p:sp>
                <p:nvSpPr>
                  <p:cNvPr id="61" name="TextBox 60"/>
                  <p:cNvSpPr txBox="1"/>
                  <p:nvPr/>
                </p:nvSpPr>
                <p:spPr>
                  <a:xfrm>
                    <a:off x="3591478" y="5338770"/>
                    <a:ext cx="1174222" cy="246221"/>
                  </a:xfrm>
                  <a:prstGeom prst="rect">
                    <a:avLst/>
                  </a:prstGeom>
                  <a:noFill/>
                </p:spPr>
                <p:txBody>
                  <a:bodyPr wrap="square" rtlCol="0">
                    <a:spAutoFit/>
                  </a:bodyPr>
                  <a:lstStyle/>
                  <a:p>
                    <a:pPr algn="ctr"/>
                    <a:r>
                      <a:rPr lang="en-US" sz="1000" dirty="0" smtClean="0">
                        <a:latin typeface="Arial Narrow" panose="020B0606020202030204" pitchFamily="34" charset="0"/>
                      </a:rPr>
                      <a:t>Directed</a:t>
                    </a:r>
                    <a:endParaRPr lang="en-US" sz="1000" dirty="0">
                      <a:latin typeface="Arial Narrow" panose="020B0606020202030204" pitchFamily="34" charset="0"/>
                    </a:endParaRPr>
                  </a:p>
                </p:txBody>
              </p:sp>
              <p:sp>
                <p:nvSpPr>
                  <p:cNvPr id="62" name="TextBox 61"/>
                  <p:cNvSpPr txBox="1"/>
                  <p:nvPr/>
                </p:nvSpPr>
                <p:spPr>
                  <a:xfrm>
                    <a:off x="4897217" y="5348560"/>
                    <a:ext cx="786342" cy="246221"/>
                  </a:xfrm>
                  <a:prstGeom prst="rect">
                    <a:avLst/>
                  </a:prstGeom>
                  <a:noFill/>
                </p:spPr>
                <p:txBody>
                  <a:bodyPr wrap="square" rtlCol="0">
                    <a:spAutoFit/>
                  </a:bodyPr>
                  <a:lstStyle/>
                  <a:p>
                    <a:pPr algn="ctr"/>
                    <a:r>
                      <a:rPr lang="en-US" sz="1000" dirty="0" smtClean="0">
                        <a:latin typeface="Arial Narrow" panose="020B0606020202030204" pitchFamily="34" charset="0"/>
                      </a:rPr>
                      <a:t>Free Form</a:t>
                    </a:r>
                    <a:endParaRPr lang="en-US" sz="1000" dirty="0">
                      <a:latin typeface="Arial Narrow" panose="020B0606020202030204" pitchFamily="34" charset="0"/>
                    </a:endParaRPr>
                  </a:p>
                </p:txBody>
              </p:sp>
            </p:grpSp>
          </p:grpSp>
          <p:grpSp>
            <p:nvGrpSpPr>
              <p:cNvPr id="52" name="Group 51"/>
              <p:cNvGrpSpPr/>
              <p:nvPr/>
            </p:nvGrpSpPr>
            <p:grpSpPr>
              <a:xfrm>
                <a:off x="4034891" y="5501905"/>
                <a:ext cx="4013046" cy="258155"/>
                <a:chOff x="4093195" y="5701135"/>
                <a:chExt cx="4013046" cy="258155"/>
              </a:xfrm>
            </p:grpSpPr>
            <p:grpSp>
              <p:nvGrpSpPr>
                <p:cNvPr id="53" name="Group 52"/>
                <p:cNvGrpSpPr/>
                <p:nvPr/>
              </p:nvGrpSpPr>
              <p:grpSpPr>
                <a:xfrm>
                  <a:off x="4093195" y="5701135"/>
                  <a:ext cx="2273691" cy="258155"/>
                  <a:chOff x="4084198" y="5671846"/>
                  <a:chExt cx="2273691" cy="258155"/>
                </a:xfrm>
              </p:grpSpPr>
              <p:sp>
                <p:nvSpPr>
                  <p:cNvPr id="57" name="TextBox 56"/>
                  <p:cNvSpPr txBox="1"/>
                  <p:nvPr/>
                </p:nvSpPr>
                <p:spPr>
                  <a:xfrm>
                    <a:off x="4084198" y="5671846"/>
                    <a:ext cx="1174222" cy="246221"/>
                  </a:xfrm>
                  <a:prstGeom prst="rect">
                    <a:avLst/>
                  </a:prstGeom>
                  <a:noFill/>
                </p:spPr>
                <p:txBody>
                  <a:bodyPr wrap="square" rtlCol="0">
                    <a:spAutoFit/>
                  </a:bodyPr>
                  <a:lstStyle/>
                  <a:p>
                    <a:pPr algn="ctr"/>
                    <a:r>
                      <a:rPr lang="en-US" sz="1000" dirty="0" smtClean="0">
                        <a:latin typeface="Arial Narrow" panose="020B0606020202030204" pitchFamily="34" charset="0"/>
                      </a:rPr>
                      <a:t>Ongoing &amp; Open</a:t>
                    </a:r>
                    <a:endParaRPr lang="en-US" sz="1000" dirty="0">
                      <a:latin typeface="Arial Narrow" panose="020B0606020202030204" pitchFamily="34" charset="0"/>
                    </a:endParaRPr>
                  </a:p>
                </p:txBody>
              </p:sp>
              <p:sp>
                <p:nvSpPr>
                  <p:cNvPr id="58" name="TextBox 57"/>
                  <p:cNvSpPr txBox="1"/>
                  <p:nvPr/>
                </p:nvSpPr>
                <p:spPr>
                  <a:xfrm>
                    <a:off x="5018039" y="5683780"/>
                    <a:ext cx="1339850" cy="246221"/>
                  </a:xfrm>
                  <a:prstGeom prst="rect">
                    <a:avLst/>
                  </a:prstGeom>
                  <a:noFill/>
                </p:spPr>
                <p:txBody>
                  <a:bodyPr wrap="square" rtlCol="0">
                    <a:spAutoFit/>
                  </a:bodyPr>
                  <a:lstStyle/>
                  <a:p>
                    <a:pPr algn="ctr"/>
                    <a:r>
                      <a:rPr lang="en-US" sz="1000" dirty="0" smtClean="0">
                        <a:latin typeface="Arial Narrow" panose="020B0606020202030204" pitchFamily="34" charset="0"/>
                      </a:rPr>
                      <a:t>Special Mission</a:t>
                    </a:r>
                    <a:endParaRPr lang="en-US" sz="1000" dirty="0">
                      <a:latin typeface="Arial Narrow" panose="020B0606020202030204" pitchFamily="34" charset="0"/>
                    </a:endParaRPr>
                  </a:p>
                </p:txBody>
              </p:sp>
            </p:grpSp>
            <p:grpSp>
              <p:nvGrpSpPr>
                <p:cNvPr id="54" name="Group 53"/>
                <p:cNvGrpSpPr/>
                <p:nvPr/>
              </p:nvGrpSpPr>
              <p:grpSpPr>
                <a:xfrm>
                  <a:off x="5729204" y="5713068"/>
                  <a:ext cx="2377037" cy="246222"/>
                  <a:chOff x="5729204" y="5713068"/>
                  <a:chExt cx="2377037" cy="246222"/>
                </a:xfrm>
              </p:grpSpPr>
              <p:sp>
                <p:nvSpPr>
                  <p:cNvPr id="55" name="TextBox 54"/>
                  <p:cNvSpPr txBox="1"/>
                  <p:nvPr/>
                </p:nvSpPr>
                <p:spPr>
                  <a:xfrm>
                    <a:off x="5729204" y="5713069"/>
                    <a:ext cx="1339850" cy="246221"/>
                  </a:xfrm>
                  <a:prstGeom prst="rect">
                    <a:avLst/>
                  </a:prstGeom>
                  <a:noFill/>
                </p:spPr>
                <p:txBody>
                  <a:bodyPr wrap="square" rtlCol="0">
                    <a:spAutoFit/>
                  </a:bodyPr>
                  <a:lstStyle/>
                  <a:p>
                    <a:pPr algn="ctr"/>
                    <a:r>
                      <a:rPr lang="en-US" sz="1000" dirty="0" smtClean="0">
                        <a:latin typeface="Arial Narrow" panose="020B0606020202030204" pitchFamily="34" charset="0"/>
                      </a:rPr>
                      <a:t>Chaotic</a:t>
                    </a:r>
                    <a:endParaRPr lang="en-US" sz="1000" dirty="0">
                      <a:latin typeface="Arial Narrow" panose="020B0606020202030204" pitchFamily="34" charset="0"/>
                    </a:endParaRPr>
                  </a:p>
                </p:txBody>
              </p:sp>
              <p:sp>
                <p:nvSpPr>
                  <p:cNvPr id="56" name="TextBox 55"/>
                  <p:cNvSpPr txBox="1"/>
                  <p:nvPr/>
                </p:nvSpPr>
                <p:spPr>
                  <a:xfrm>
                    <a:off x="6634630" y="5713068"/>
                    <a:ext cx="1471611" cy="246221"/>
                  </a:xfrm>
                  <a:prstGeom prst="rect">
                    <a:avLst/>
                  </a:prstGeom>
                  <a:noFill/>
                </p:spPr>
                <p:txBody>
                  <a:bodyPr wrap="square" rtlCol="0">
                    <a:spAutoFit/>
                  </a:bodyPr>
                  <a:lstStyle/>
                  <a:p>
                    <a:pPr algn="ctr"/>
                    <a:r>
                      <a:rPr lang="en-US" sz="1000" dirty="0" smtClean="0">
                        <a:latin typeface="Arial Narrow" panose="020B0606020202030204" pitchFamily="34" charset="0"/>
                      </a:rPr>
                      <a:t>Semi-Organized</a:t>
                    </a:r>
                    <a:endParaRPr lang="en-US" sz="1000" dirty="0">
                      <a:latin typeface="Arial Narrow" panose="020B0606020202030204" pitchFamily="34" charset="0"/>
                    </a:endParaRPr>
                  </a:p>
                </p:txBody>
              </p:sp>
            </p:grpSp>
          </p:grpSp>
          <p:grpSp>
            <p:nvGrpSpPr>
              <p:cNvPr id="89" name="Group 88"/>
              <p:cNvGrpSpPr/>
              <p:nvPr/>
            </p:nvGrpSpPr>
            <p:grpSpPr>
              <a:xfrm>
                <a:off x="3718321" y="3773889"/>
                <a:ext cx="2720703" cy="388669"/>
                <a:chOff x="3264425" y="3800214"/>
                <a:chExt cx="3578478" cy="498210"/>
              </a:xfrm>
            </p:grpSpPr>
            <p:cxnSp>
              <p:nvCxnSpPr>
                <p:cNvPr id="78" name="Straight Arrow Connector 77"/>
                <p:cNvCxnSpPr>
                  <a:stCxn id="48" idx="2"/>
                </p:cNvCxnSpPr>
                <p:nvPr/>
              </p:nvCxnSpPr>
              <p:spPr>
                <a:xfrm flipH="1">
                  <a:off x="3264425" y="3800215"/>
                  <a:ext cx="1789239" cy="498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5053664" y="3800214"/>
                  <a:ext cx="1789239" cy="498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15" name="Group 114"/>
              <p:cNvGrpSpPr/>
              <p:nvPr/>
            </p:nvGrpSpPr>
            <p:grpSpPr>
              <a:xfrm>
                <a:off x="3016245" y="4313920"/>
                <a:ext cx="4102905" cy="238503"/>
                <a:chOff x="2509764" y="4434822"/>
                <a:chExt cx="5145542" cy="238503"/>
              </a:xfrm>
            </p:grpSpPr>
            <p:grpSp>
              <p:nvGrpSpPr>
                <p:cNvPr id="90" name="Group 89"/>
                <p:cNvGrpSpPr/>
                <p:nvPr/>
              </p:nvGrpSpPr>
              <p:grpSpPr>
                <a:xfrm>
                  <a:off x="2509764" y="4434822"/>
                  <a:ext cx="1143390" cy="235743"/>
                  <a:chOff x="3264425" y="3800214"/>
                  <a:chExt cx="3578478" cy="498210"/>
                </a:xfrm>
              </p:grpSpPr>
              <p:cxnSp>
                <p:nvCxnSpPr>
                  <p:cNvPr id="91" name="Straight Arrow Connector 90"/>
                  <p:cNvCxnSpPr/>
                  <p:nvPr/>
                </p:nvCxnSpPr>
                <p:spPr>
                  <a:xfrm flipH="1">
                    <a:off x="3264425" y="3800215"/>
                    <a:ext cx="1789239" cy="498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5053664" y="3800214"/>
                    <a:ext cx="1789239" cy="498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a:xfrm>
                  <a:off x="6483874" y="4437582"/>
                  <a:ext cx="1171432" cy="235743"/>
                  <a:chOff x="3264425" y="3800214"/>
                  <a:chExt cx="3578478" cy="498210"/>
                </a:xfrm>
              </p:grpSpPr>
              <p:cxnSp>
                <p:nvCxnSpPr>
                  <p:cNvPr id="94" name="Straight Arrow Connector 93"/>
                  <p:cNvCxnSpPr/>
                  <p:nvPr/>
                </p:nvCxnSpPr>
                <p:spPr>
                  <a:xfrm flipH="1">
                    <a:off x="3264425" y="3800215"/>
                    <a:ext cx="1789239" cy="498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5053664" y="3800214"/>
                    <a:ext cx="1789239" cy="498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96" name="Group 95"/>
              <p:cNvGrpSpPr/>
              <p:nvPr/>
            </p:nvGrpSpPr>
            <p:grpSpPr>
              <a:xfrm>
                <a:off x="2343677" y="4784199"/>
                <a:ext cx="953441" cy="235743"/>
                <a:chOff x="3264425" y="3800214"/>
                <a:chExt cx="3578478" cy="498210"/>
              </a:xfrm>
            </p:grpSpPr>
            <p:cxnSp>
              <p:nvCxnSpPr>
                <p:cNvPr id="97" name="Straight Arrow Connector 96"/>
                <p:cNvCxnSpPr/>
                <p:nvPr/>
              </p:nvCxnSpPr>
              <p:spPr>
                <a:xfrm flipH="1">
                  <a:off x="3264425" y="3800215"/>
                  <a:ext cx="1789239" cy="498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5053664" y="3800214"/>
                  <a:ext cx="1789239" cy="498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99" name="Group 98"/>
              <p:cNvGrpSpPr/>
              <p:nvPr/>
            </p:nvGrpSpPr>
            <p:grpSpPr>
              <a:xfrm>
                <a:off x="3741851" y="4784199"/>
                <a:ext cx="953441" cy="235743"/>
                <a:chOff x="3264425" y="3800214"/>
                <a:chExt cx="3578478" cy="498210"/>
              </a:xfrm>
            </p:grpSpPr>
            <p:cxnSp>
              <p:nvCxnSpPr>
                <p:cNvPr id="100" name="Straight Arrow Connector 99"/>
                <p:cNvCxnSpPr/>
                <p:nvPr/>
              </p:nvCxnSpPr>
              <p:spPr>
                <a:xfrm flipH="1">
                  <a:off x="3264425" y="3800215"/>
                  <a:ext cx="1789239" cy="498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a:off x="5053664" y="3800214"/>
                  <a:ext cx="1789239" cy="498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02" name="Group 101"/>
              <p:cNvGrpSpPr/>
              <p:nvPr/>
            </p:nvGrpSpPr>
            <p:grpSpPr>
              <a:xfrm>
                <a:off x="5454897" y="4795082"/>
                <a:ext cx="953441" cy="235743"/>
                <a:chOff x="3264425" y="3800214"/>
                <a:chExt cx="3578478" cy="498210"/>
              </a:xfrm>
            </p:grpSpPr>
            <p:cxnSp>
              <p:nvCxnSpPr>
                <p:cNvPr id="103" name="Straight Arrow Connector 102"/>
                <p:cNvCxnSpPr/>
                <p:nvPr/>
              </p:nvCxnSpPr>
              <p:spPr>
                <a:xfrm flipH="1">
                  <a:off x="3264425" y="3800215"/>
                  <a:ext cx="1789239" cy="498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a:off x="5053664" y="3800214"/>
                  <a:ext cx="1789239" cy="498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21" name="Group 120"/>
              <p:cNvGrpSpPr/>
              <p:nvPr/>
            </p:nvGrpSpPr>
            <p:grpSpPr>
              <a:xfrm>
                <a:off x="4805359" y="5266162"/>
                <a:ext cx="2427366" cy="247676"/>
                <a:chOff x="4805359" y="5266162"/>
                <a:chExt cx="2427366" cy="247676"/>
              </a:xfrm>
            </p:grpSpPr>
            <p:grpSp>
              <p:nvGrpSpPr>
                <p:cNvPr id="108" name="Group 107"/>
                <p:cNvGrpSpPr/>
                <p:nvPr/>
              </p:nvGrpSpPr>
              <p:grpSpPr>
                <a:xfrm>
                  <a:off x="4805359" y="5266162"/>
                  <a:ext cx="887898" cy="235743"/>
                  <a:chOff x="3264425" y="3800214"/>
                  <a:chExt cx="3578478" cy="498210"/>
                </a:xfrm>
              </p:grpSpPr>
              <p:cxnSp>
                <p:nvCxnSpPr>
                  <p:cNvPr id="109" name="Straight Arrow Connector 108"/>
                  <p:cNvCxnSpPr/>
                  <p:nvPr/>
                </p:nvCxnSpPr>
                <p:spPr>
                  <a:xfrm flipH="1">
                    <a:off x="3264425" y="3800215"/>
                    <a:ext cx="1789239" cy="498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a:off x="5053664" y="3800214"/>
                    <a:ext cx="1789239" cy="498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18" name="Group 117"/>
                <p:cNvGrpSpPr/>
                <p:nvPr/>
              </p:nvGrpSpPr>
              <p:grpSpPr>
                <a:xfrm>
                  <a:off x="6344827" y="5278095"/>
                  <a:ext cx="887898" cy="235743"/>
                  <a:chOff x="3264425" y="3800214"/>
                  <a:chExt cx="3578478" cy="498210"/>
                </a:xfrm>
              </p:grpSpPr>
              <p:cxnSp>
                <p:nvCxnSpPr>
                  <p:cNvPr id="119" name="Straight Arrow Connector 118"/>
                  <p:cNvCxnSpPr/>
                  <p:nvPr/>
                </p:nvCxnSpPr>
                <p:spPr>
                  <a:xfrm flipH="1">
                    <a:off x="3264425" y="3800215"/>
                    <a:ext cx="1789239" cy="498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a:off x="5053664" y="3800214"/>
                    <a:ext cx="1789239" cy="49820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sp>
          <p:nvSpPr>
            <p:cNvPr id="123" name="Rectangle 122"/>
            <p:cNvSpPr/>
            <p:nvPr/>
          </p:nvSpPr>
          <p:spPr>
            <a:xfrm>
              <a:off x="1600200" y="3449640"/>
              <a:ext cx="6553200" cy="24299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77399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dirty="0" smtClean="0"/>
              <a:t>What is good about . . .</a:t>
            </a:r>
            <a:endParaRPr lang="en-US" dirty="0"/>
          </a:p>
        </p:txBody>
      </p:sp>
      <p:sp>
        <p:nvSpPr>
          <p:cNvPr id="4" name="Content Placeholder 3"/>
          <p:cNvSpPr>
            <a:spLocks noGrp="1"/>
          </p:cNvSpPr>
          <p:nvPr>
            <p:ph sz="half" idx="2"/>
          </p:nvPr>
        </p:nvSpPr>
        <p:spPr>
          <a:xfrm>
            <a:off x="457200" y="2174875"/>
            <a:ext cx="4082520" cy="3951288"/>
          </a:xfrm>
        </p:spPr>
        <p:txBody>
          <a:bodyPr/>
          <a:lstStyle/>
          <a:p>
            <a:r>
              <a:rPr lang="en-US" dirty="0" smtClean="0"/>
              <a:t>Solo Management</a:t>
            </a:r>
          </a:p>
          <a:p>
            <a:pPr lvl="1"/>
            <a:r>
              <a:rPr lang="en-US" dirty="0" smtClean="0"/>
              <a:t>Benevolent Dictators can get things done quickly.</a:t>
            </a:r>
          </a:p>
          <a:p>
            <a:pPr lvl="1"/>
            <a:r>
              <a:rPr lang="en-US" dirty="0" smtClean="0"/>
              <a:t>Benevolent Manager/Leaders can encourage the best out of people and grow them up into responsible positions, because they tend to be more involved with each person in their employ.</a:t>
            </a:r>
            <a:endParaRPr lang="en-US" dirty="0"/>
          </a:p>
        </p:txBody>
      </p:sp>
      <p:sp>
        <p:nvSpPr>
          <p:cNvPr id="5" name="Text Placeholder 4"/>
          <p:cNvSpPr>
            <a:spLocks noGrp="1"/>
          </p:cNvSpPr>
          <p:nvPr>
            <p:ph type="body" sz="quarter" idx="3"/>
          </p:nvPr>
        </p:nvSpPr>
        <p:spPr/>
        <p:txBody>
          <a:bodyPr/>
          <a:lstStyle/>
          <a:p>
            <a:r>
              <a:rPr lang="en-US" dirty="0" smtClean="0"/>
              <a:t>What is bad about . . . </a:t>
            </a:r>
            <a:endParaRPr lang="en-US" dirty="0"/>
          </a:p>
        </p:txBody>
      </p:sp>
      <p:sp>
        <p:nvSpPr>
          <p:cNvPr id="6" name="Content Placeholder 5"/>
          <p:cNvSpPr>
            <a:spLocks noGrp="1"/>
          </p:cNvSpPr>
          <p:nvPr>
            <p:ph sz="quarter" idx="4"/>
          </p:nvPr>
        </p:nvSpPr>
        <p:spPr/>
        <p:txBody>
          <a:bodyPr/>
          <a:lstStyle/>
          <a:p>
            <a:r>
              <a:rPr lang="en-US" dirty="0" smtClean="0"/>
              <a:t>Solo Management</a:t>
            </a:r>
          </a:p>
          <a:p>
            <a:pPr lvl="1"/>
            <a:r>
              <a:rPr lang="en-US" dirty="0" smtClean="0"/>
              <a:t>Evil Dictators, being only focused on their own gain, can use up and destroy people.</a:t>
            </a:r>
          </a:p>
          <a:p>
            <a:pPr lvl="1"/>
            <a:r>
              <a:rPr lang="en-US" dirty="0" smtClean="0"/>
              <a:t>Evil leaders, focused on their own glory, power, &amp; wealth, can ignore outward responsibilities.</a:t>
            </a:r>
          </a:p>
        </p:txBody>
      </p:sp>
      <p:sp>
        <p:nvSpPr>
          <p:cNvPr id="29"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Management Mindsets</a:t>
            </a:r>
          </a:p>
        </p:txBody>
      </p:sp>
      <p:grpSp>
        <p:nvGrpSpPr>
          <p:cNvPr id="28" name="Group 27"/>
          <p:cNvGrpSpPr/>
          <p:nvPr/>
        </p:nvGrpSpPr>
        <p:grpSpPr>
          <a:xfrm>
            <a:off x="2273829" y="1066800"/>
            <a:ext cx="4596341" cy="247650"/>
            <a:chOff x="2273829" y="1066800"/>
            <a:chExt cx="4596341" cy="247650"/>
          </a:xfrm>
        </p:grpSpPr>
        <p:sp>
          <p:nvSpPr>
            <p:cNvPr id="30" name="Oval 29"/>
            <p:cNvSpPr/>
            <p:nvPr>
              <p:custDataLst>
                <p:tags r:id="rId1"/>
              </p:custDataLst>
            </p:nvPr>
          </p:nvSpPr>
          <p:spPr>
            <a:xfrm>
              <a:off x="2273829" y="10763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custDataLst>
                <p:tags r:id="rId2"/>
              </p:custDataLst>
            </p:nvPr>
          </p:nvSpPr>
          <p:spPr>
            <a:xfrm>
              <a:off x="2408237" y="11620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custDataLst>
                <p:tags r:id="rId3"/>
              </p:custDataLst>
            </p:nvPr>
          </p:nvSpPr>
          <p:spPr>
            <a:xfrm>
              <a:off x="620977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custDataLst>
                <p:tags r:id="rId4"/>
              </p:custDataLst>
            </p:nvPr>
          </p:nvSpPr>
          <p:spPr>
            <a:xfrm>
              <a:off x="6319837" y="114300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custDataLst>
                <p:tags r:id="rId5"/>
              </p:custDataLst>
            </p:nvPr>
          </p:nvSpPr>
          <p:spPr>
            <a:xfrm>
              <a:off x="5533495"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custDataLst>
                <p:tags r:id="rId6"/>
              </p:custDataLst>
            </p:nvPr>
          </p:nvSpPr>
          <p:spPr>
            <a:xfrm>
              <a:off x="486992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custDataLst>
                <p:tags r:id="rId7"/>
              </p:custDataLst>
            </p:nvPr>
          </p:nvSpPr>
          <p:spPr>
            <a:xfrm>
              <a:off x="420952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custDataLst>
                <p:tags r:id="rId8"/>
              </p:custDataLst>
            </p:nvPr>
          </p:nvSpPr>
          <p:spPr>
            <a:xfrm>
              <a:off x="3549120" y="10763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custDataLst>
                <p:tags r:id="rId9"/>
              </p:custDataLst>
            </p:nvPr>
          </p:nvSpPr>
          <p:spPr>
            <a:xfrm>
              <a:off x="2888720" y="108585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custDataLst>
                <p:tags r:id="rId10"/>
              </p:custDataLst>
            </p:nvPr>
          </p:nvSpPr>
          <p:spPr>
            <a:xfrm>
              <a:off x="5643561" y="114300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custDataLst>
                <p:tags r:id="rId11"/>
              </p:custDataLst>
            </p:nvPr>
          </p:nvSpPr>
          <p:spPr>
            <a:xfrm>
              <a:off x="5973761" y="114300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custDataLst>
                <p:tags r:id="rId12"/>
              </p:custDataLst>
            </p:nvPr>
          </p:nvSpPr>
          <p:spPr>
            <a:xfrm>
              <a:off x="4979986"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custDataLst>
                <p:tags r:id="rId13"/>
              </p:custDataLst>
            </p:nvPr>
          </p:nvSpPr>
          <p:spPr>
            <a:xfrm>
              <a:off x="5310186"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custDataLst>
                <p:tags r:id="rId14"/>
              </p:custDataLst>
            </p:nvPr>
          </p:nvSpPr>
          <p:spPr>
            <a:xfrm>
              <a:off x="4319586"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custDataLst>
                <p:tags r:id="rId15"/>
              </p:custDataLst>
            </p:nvPr>
          </p:nvSpPr>
          <p:spPr>
            <a:xfrm>
              <a:off x="4618036"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custDataLst>
                <p:tags r:id="rId16"/>
              </p:custDataLst>
            </p:nvPr>
          </p:nvSpPr>
          <p:spPr>
            <a:xfrm>
              <a:off x="3659185"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custDataLst>
                <p:tags r:id="rId17"/>
              </p:custDataLst>
            </p:nvPr>
          </p:nvSpPr>
          <p:spPr>
            <a:xfrm>
              <a:off x="3989386" y="116205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p:cNvSpPr/>
            <p:nvPr>
              <p:custDataLst>
                <p:tags r:id="rId18"/>
              </p:custDataLst>
            </p:nvPr>
          </p:nvSpPr>
          <p:spPr>
            <a:xfrm>
              <a:off x="2998786" y="11620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custDataLst>
                <p:tags r:id="rId19"/>
              </p:custDataLst>
            </p:nvPr>
          </p:nvSpPr>
          <p:spPr>
            <a:xfrm>
              <a:off x="3328986" y="116205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custDataLst>
                <p:tags r:id="rId20"/>
              </p:custDataLst>
            </p:nvPr>
          </p:nvSpPr>
          <p:spPr>
            <a:xfrm>
              <a:off x="2640540"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790957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dirty="0" smtClean="0"/>
              <a:t>What is good about . . .</a:t>
            </a:r>
            <a:endParaRPr lang="en-US" dirty="0"/>
          </a:p>
        </p:txBody>
      </p:sp>
      <p:sp>
        <p:nvSpPr>
          <p:cNvPr id="4" name="Content Placeholder 3"/>
          <p:cNvSpPr>
            <a:spLocks noGrp="1"/>
          </p:cNvSpPr>
          <p:nvPr>
            <p:ph sz="half" idx="2"/>
          </p:nvPr>
        </p:nvSpPr>
        <p:spPr>
          <a:xfrm>
            <a:off x="457198" y="2174875"/>
            <a:ext cx="4412721" cy="3951288"/>
          </a:xfrm>
        </p:spPr>
        <p:txBody>
          <a:bodyPr/>
          <a:lstStyle/>
          <a:p>
            <a:r>
              <a:rPr lang="en-US" dirty="0" smtClean="0"/>
              <a:t>Group Management</a:t>
            </a:r>
          </a:p>
          <a:p>
            <a:pPr lvl="1"/>
            <a:r>
              <a:rPr lang="en-US" dirty="0" smtClean="0"/>
              <a:t>Directed Management, like a board of directors, can keep an organization focused.</a:t>
            </a:r>
          </a:p>
          <a:p>
            <a:pPr lvl="1"/>
            <a:r>
              <a:rPr lang="en-US" dirty="0" smtClean="0"/>
              <a:t>A Free-form team may be formed for a specific time-limited goal that solves a particular problem fairly and with a systems view of the situation. </a:t>
            </a:r>
            <a:endParaRPr lang="en-US" dirty="0"/>
          </a:p>
        </p:txBody>
      </p:sp>
      <p:sp>
        <p:nvSpPr>
          <p:cNvPr id="5" name="Text Placeholder 4"/>
          <p:cNvSpPr>
            <a:spLocks noGrp="1"/>
          </p:cNvSpPr>
          <p:nvPr>
            <p:ph type="body" sz="quarter" idx="3"/>
          </p:nvPr>
        </p:nvSpPr>
        <p:spPr/>
        <p:txBody>
          <a:bodyPr/>
          <a:lstStyle/>
          <a:p>
            <a:r>
              <a:rPr lang="en-US" dirty="0" smtClean="0"/>
              <a:t>What is bad about . . . </a:t>
            </a:r>
            <a:endParaRPr lang="en-US" dirty="0"/>
          </a:p>
        </p:txBody>
      </p:sp>
      <p:sp>
        <p:nvSpPr>
          <p:cNvPr id="6" name="Content Placeholder 5"/>
          <p:cNvSpPr>
            <a:spLocks noGrp="1"/>
          </p:cNvSpPr>
          <p:nvPr>
            <p:ph sz="quarter" idx="4"/>
          </p:nvPr>
        </p:nvSpPr>
        <p:spPr>
          <a:xfrm>
            <a:off x="4645025" y="2174875"/>
            <a:ext cx="4270375" cy="3951288"/>
          </a:xfrm>
        </p:spPr>
        <p:txBody>
          <a:bodyPr>
            <a:normAutofit/>
          </a:bodyPr>
          <a:lstStyle/>
          <a:p>
            <a:r>
              <a:rPr lang="en-US" dirty="0" smtClean="0"/>
              <a:t>Group Management</a:t>
            </a:r>
          </a:p>
          <a:p>
            <a:pPr lvl="1"/>
            <a:r>
              <a:rPr lang="en-US" dirty="0" smtClean="0"/>
              <a:t>A Group can be an oligarchy. The group can take on the same evils of dictators in solo management, including self-centered, non-inclusive, unfair, and short-sighted decisions.</a:t>
            </a:r>
            <a:endParaRPr lang="en-US" dirty="0"/>
          </a:p>
        </p:txBody>
      </p:sp>
      <p:sp>
        <p:nvSpPr>
          <p:cNvPr id="29"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Management Mindsets</a:t>
            </a:r>
          </a:p>
        </p:txBody>
      </p:sp>
      <p:grpSp>
        <p:nvGrpSpPr>
          <p:cNvPr id="28" name="Group 27"/>
          <p:cNvGrpSpPr/>
          <p:nvPr/>
        </p:nvGrpSpPr>
        <p:grpSpPr>
          <a:xfrm>
            <a:off x="2273829" y="1066800"/>
            <a:ext cx="4596341" cy="247650"/>
            <a:chOff x="2273829" y="1066800"/>
            <a:chExt cx="4596341" cy="247650"/>
          </a:xfrm>
        </p:grpSpPr>
        <p:sp>
          <p:nvSpPr>
            <p:cNvPr id="30" name="Oval 29"/>
            <p:cNvSpPr/>
            <p:nvPr>
              <p:custDataLst>
                <p:tags r:id="rId1"/>
              </p:custDataLst>
            </p:nvPr>
          </p:nvSpPr>
          <p:spPr>
            <a:xfrm>
              <a:off x="2273829" y="10763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custDataLst>
                <p:tags r:id="rId2"/>
              </p:custDataLst>
            </p:nvPr>
          </p:nvSpPr>
          <p:spPr>
            <a:xfrm>
              <a:off x="2408237" y="11620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custDataLst>
                <p:tags r:id="rId3"/>
              </p:custDataLst>
            </p:nvPr>
          </p:nvSpPr>
          <p:spPr>
            <a:xfrm>
              <a:off x="620977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custDataLst>
                <p:tags r:id="rId4"/>
              </p:custDataLst>
            </p:nvPr>
          </p:nvSpPr>
          <p:spPr>
            <a:xfrm>
              <a:off x="6319837" y="114300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custDataLst>
                <p:tags r:id="rId5"/>
              </p:custDataLst>
            </p:nvPr>
          </p:nvSpPr>
          <p:spPr>
            <a:xfrm>
              <a:off x="5533495"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custDataLst>
                <p:tags r:id="rId6"/>
              </p:custDataLst>
            </p:nvPr>
          </p:nvSpPr>
          <p:spPr>
            <a:xfrm>
              <a:off x="486992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custDataLst>
                <p:tags r:id="rId7"/>
              </p:custDataLst>
            </p:nvPr>
          </p:nvSpPr>
          <p:spPr>
            <a:xfrm>
              <a:off x="420952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custDataLst>
                <p:tags r:id="rId8"/>
              </p:custDataLst>
            </p:nvPr>
          </p:nvSpPr>
          <p:spPr>
            <a:xfrm>
              <a:off x="3549120" y="10763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custDataLst>
                <p:tags r:id="rId9"/>
              </p:custDataLst>
            </p:nvPr>
          </p:nvSpPr>
          <p:spPr>
            <a:xfrm>
              <a:off x="2888720" y="108585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custDataLst>
                <p:tags r:id="rId10"/>
              </p:custDataLst>
            </p:nvPr>
          </p:nvSpPr>
          <p:spPr>
            <a:xfrm>
              <a:off x="5643561" y="114300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custDataLst>
                <p:tags r:id="rId11"/>
              </p:custDataLst>
            </p:nvPr>
          </p:nvSpPr>
          <p:spPr>
            <a:xfrm>
              <a:off x="5973761" y="114300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custDataLst>
                <p:tags r:id="rId12"/>
              </p:custDataLst>
            </p:nvPr>
          </p:nvSpPr>
          <p:spPr>
            <a:xfrm>
              <a:off x="4979986"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custDataLst>
                <p:tags r:id="rId13"/>
              </p:custDataLst>
            </p:nvPr>
          </p:nvSpPr>
          <p:spPr>
            <a:xfrm>
              <a:off x="5310186"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custDataLst>
                <p:tags r:id="rId14"/>
              </p:custDataLst>
            </p:nvPr>
          </p:nvSpPr>
          <p:spPr>
            <a:xfrm>
              <a:off x="4319586"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custDataLst>
                <p:tags r:id="rId15"/>
              </p:custDataLst>
            </p:nvPr>
          </p:nvSpPr>
          <p:spPr>
            <a:xfrm>
              <a:off x="4618036"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custDataLst>
                <p:tags r:id="rId16"/>
              </p:custDataLst>
            </p:nvPr>
          </p:nvSpPr>
          <p:spPr>
            <a:xfrm>
              <a:off x="3659185"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custDataLst>
                <p:tags r:id="rId17"/>
              </p:custDataLst>
            </p:nvPr>
          </p:nvSpPr>
          <p:spPr>
            <a:xfrm>
              <a:off x="3989386" y="116205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p:cNvSpPr/>
            <p:nvPr>
              <p:custDataLst>
                <p:tags r:id="rId18"/>
              </p:custDataLst>
            </p:nvPr>
          </p:nvSpPr>
          <p:spPr>
            <a:xfrm>
              <a:off x="2998786" y="11620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custDataLst>
                <p:tags r:id="rId19"/>
              </p:custDataLst>
            </p:nvPr>
          </p:nvSpPr>
          <p:spPr>
            <a:xfrm>
              <a:off x="3328986" y="116205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custDataLst>
                <p:tags r:id="rId20"/>
              </p:custDataLst>
            </p:nvPr>
          </p:nvSpPr>
          <p:spPr>
            <a:xfrm>
              <a:off x="2640540"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248266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dirty="0" smtClean="0"/>
              <a:t>What is good about . . .</a:t>
            </a:r>
            <a:endParaRPr lang="en-US" dirty="0"/>
          </a:p>
        </p:txBody>
      </p:sp>
      <p:sp>
        <p:nvSpPr>
          <p:cNvPr id="4" name="Content Placeholder 3"/>
          <p:cNvSpPr>
            <a:spLocks noGrp="1"/>
          </p:cNvSpPr>
          <p:nvPr>
            <p:ph sz="half" idx="2"/>
          </p:nvPr>
        </p:nvSpPr>
        <p:spPr/>
        <p:txBody>
          <a:bodyPr/>
          <a:lstStyle/>
          <a:p>
            <a:r>
              <a:rPr lang="en-US" dirty="0" smtClean="0"/>
              <a:t>Overlapping Management</a:t>
            </a:r>
          </a:p>
          <a:p>
            <a:pPr lvl="1"/>
            <a:r>
              <a:rPr lang="en-US" dirty="0" smtClean="0">
                <a:sym typeface="Wingdings" panose="05000000000000000000" pitchFamily="2" charset="2"/>
              </a:rPr>
              <a:t>A solo manager may take advise from subordinates,  peers, or experts to overcome problems or make decisions where the single manager may not have expertise, enough valid information, or be unbiased enough to do what is best for the whole enterprise.</a:t>
            </a:r>
            <a:endParaRPr lang="en-US" dirty="0"/>
          </a:p>
        </p:txBody>
      </p:sp>
      <p:sp>
        <p:nvSpPr>
          <p:cNvPr id="5" name="Text Placeholder 4"/>
          <p:cNvSpPr>
            <a:spLocks noGrp="1"/>
          </p:cNvSpPr>
          <p:nvPr>
            <p:ph type="body" sz="quarter" idx="3"/>
          </p:nvPr>
        </p:nvSpPr>
        <p:spPr/>
        <p:txBody>
          <a:bodyPr/>
          <a:lstStyle/>
          <a:p>
            <a:r>
              <a:rPr lang="en-US" dirty="0" smtClean="0"/>
              <a:t>What is bad about . . . </a:t>
            </a:r>
            <a:endParaRPr lang="en-US" dirty="0"/>
          </a:p>
        </p:txBody>
      </p:sp>
      <p:sp>
        <p:nvSpPr>
          <p:cNvPr id="6" name="Content Placeholder 5"/>
          <p:cNvSpPr>
            <a:spLocks noGrp="1"/>
          </p:cNvSpPr>
          <p:nvPr>
            <p:ph sz="quarter" idx="4"/>
          </p:nvPr>
        </p:nvSpPr>
        <p:spPr>
          <a:xfrm>
            <a:off x="4645025" y="2174875"/>
            <a:ext cx="4498975" cy="3951288"/>
          </a:xfrm>
        </p:spPr>
        <p:txBody>
          <a:bodyPr/>
          <a:lstStyle/>
          <a:p>
            <a:r>
              <a:rPr lang="en-US" dirty="0" smtClean="0"/>
              <a:t>Overlapping Management</a:t>
            </a:r>
          </a:p>
          <a:p>
            <a:pPr lvl="1"/>
            <a:r>
              <a:rPr lang="en-US" dirty="0" smtClean="0">
                <a:sym typeface="Wingdings" panose="05000000000000000000" pitchFamily="2" charset="2"/>
              </a:rPr>
              <a:t>The solo manager may create a temporary group to make decisions, but may choose others with the same blind spots or self interests as that solo manager, leading to no improvement in decisions, but more determination in doing the wrong action.</a:t>
            </a:r>
            <a:r>
              <a:rPr lang="en-US" dirty="0" smtClean="0"/>
              <a:t> </a:t>
            </a:r>
            <a:endParaRPr lang="en-US" dirty="0"/>
          </a:p>
        </p:txBody>
      </p:sp>
      <p:sp>
        <p:nvSpPr>
          <p:cNvPr id="29"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Management Mindsets</a:t>
            </a:r>
          </a:p>
        </p:txBody>
      </p:sp>
      <p:grpSp>
        <p:nvGrpSpPr>
          <p:cNvPr id="28" name="Group 27"/>
          <p:cNvGrpSpPr/>
          <p:nvPr/>
        </p:nvGrpSpPr>
        <p:grpSpPr>
          <a:xfrm>
            <a:off x="2273829" y="1066800"/>
            <a:ext cx="4596341" cy="247650"/>
            <a:chOff x="2273829" y="1066800"/>
            <a:chExt cx="4596341" cy="247650"/>
          </a:xfrm>
        </p:grpSpPr>
        <p:sp>
          <p:nvSpPr>
            <p:cNvPr id="30" name="Oval 29"/>
            <p:cNvSpPr/>
            <p:nvPr>
              <p:custDataLst>
                <p:tags r:id="rId1"/>
              </p:custDataLst>
            </p:nvPr>
          </p:nvSpPr>
          <p:spPr>
            <a:xfrm>
              <a:off x="2273829" y="10763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custDataLst>
                <p:tags r:id="rId2"/>
              </p:custDataLst>
            </p:nvPr>
          </p:nvSpPr>
          <p:spPr>
            <a:xfrm>
              <a:off x="2408237" y="11620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custDataLst>
                <p:tags r:id="rId3"/>
              </p:custDataLst>
            </p:nvPr>
          </p:nvSpPr>
          <p:spPr>
            <a:xfrm>
              <a:off x="620977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custDataLst>
                <p:tags r:id="rId4"/>
              </p:custDataLst>
            </p:nvPr>
          </p:nvSpPr>
          <p:spPr>
            <a:xfrm>
              <a:off x="6319837" y="114300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custDataLst>
                <p:tags r:id="rId5"/>
              </p:custDataLst>
            </p:nvPr>
          </p:nvSpPr>
          <p:spPr>
            <a:xfrm>
              <a:off x="5533495"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custDataLst>
                <p:tags r:id="rId6"/>
              </p:custDataLst>
            </p:nvPr>
          </p:nvSpPr>
          <p:spPr>
            <a:xfrm>
              <a:off x="486992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custDataLst>
                <p:tags r:id="rId7"/>
              </p:custDataLst>
            </p:nvPr>
          </p:nvSpPr>
          <p:spPr>
            <a:xfrm>
              <a:off x="420952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custDataLst>
                <p:tags r:id="rId8"/>
              </p:custDataLst>
            </p:nvPr>
          </p:nvSpPr>
          <p:spPr>
            <a:xfrm>
              <a:off x="3549120" y="10763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custDataLst>
                <p:tags r:id="rId9"/>
              </p:custDataLst>
            </p:nvPr>
          </p:nvSpPr>
          <p:spPr>
            <a:xfrm>
              <a:off x="2888720" y="108585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custDataLst>
                <p:tags r:id="rId10"/>
              </p:custDataLst>
            </p:nvPr>
          </p:nvSpPr>
          <p:spPr>
            <a:xfrm>
              <a:off x="5643561" y="114300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custDataLst>
                <p:tags r:id="rId11"/>
              </p:custDataLst>
            </p:nvPr>
          </p:nvSpPr>
          <p:spPr>
            <a:xfrm>
              <a:off x="5973761" y="114300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custDataLst>
                <p:tags r:id="rId12"/>
              </p:custDataLst>
            </p:nvPr>
          </p:nvSpPr>
          <p:spPr>
            <a:xfrm>
              <a:off x="4979986"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custDataLst>
                <p:tags r:id="rId13"/>
              </p:custDataLst>
            </p:nvPr>
          </p:nvSpPr>
          <p:spPr>
            <a:xfrm>
              <a:off x="5310186"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custDataLst>
                <p:tags r:id="rId14"/>
              </p:custDataLst>
            </p:nvPr>
          </p:nvSpPr>
          <p:spPr>
            <a:xfrm>
              <a:off x="4319586"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custDataLst>
                <p:tags r:id="rId15"/>
              </p:custDataLst>
            </p:nvPr>
          </p:nvSpPr>
          <p:spPr>
            <a:xfrm>
              <a:off x="4618036"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custDataLst>
                <p:tags r:id="rId16"/>
              </p:custDataLst>
            </p:nvPr>
          </p:nvSpPr>
          <p:spPr>
            <a:xfrm>
              <a:off x="3659185"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custDataLst>
                <p:tags r:id="rId17"/>
              </p:custDataLst>
            </p:nvPr>
          </p:nvSpPr>
          <p:spPr>
            <a:xfrm>
              <a:off x="3989386" y="116205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p:cNvSpPr/>
            <p:nvPr>
              <p:custDataLst>
                <p:tags r:id="rId18"/>
              </p:custDataLst>
            </p:nvPr>
          </p:nvSpPr>
          <p:spPr>
            <a:xfrm>
              <a:off x="2998786" y="11620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custDataLst>
                <p:tags r:id="rId19"/>
              </p:custDataLst>
            </p:nvPr>
          </p:nvSpPr>
          <p:spPr>
            <a:xfrm>
              <a:off x="3328986" y="116205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custDataLst>
                <p:tags r:id="rId20"/>
              </p:custDataLst>
            </p:nvPr>
          </p:nvSpPr>
          <p:spPr>
            <a:xfrm>
              <a:off x="2640540"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680744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dirty="0" smtClean="0"/>
              <a:t>What is good about . . .</a:t>
            </a:r>
            <a:endParaRPr lang="en-US" dirty="0"/>
          </a:p>
        </p:txBody>
      </p:sp>
      <p:sp>
        <p:nvSpPr>
          <p:cNvPr id="4" name="Content Placeholder 3"/>
          <p:cNvSpPr>
            <a:spLocks noGrp="1"/>
          </p:cNvSpPr>
          <p:nvPr>
            <p:ph sz="half" idx="2"/>
          </p:nvPr>
        </p:nvSpPr>
        <p:spPr/>
        <p:txBody>
          <a:bodyPr/>
          <a:lstStyle/>
          <a:p>
            <a:r>
              <a:rPr lang="en-US" dirty="0" smtClean="0"/>
              <a:t>Free-form groups</a:t>
            </a:r>
          </a:p>
          <a:p>
            <a:pPr lvl="1"/>
            <a:r>
              <a:rPr lang="en-US" dirty="0" smtClean="0"/>
              <a:t>Even though “free-form”, these groups may have a sense of purpose that creates an implicit order that leads to efficiency that would not be otherwise expected.</a:t>
            </a:r>
            <a:endParaRPr lang="en-US" dirty="0"/>
          </a:p>
        </p:txBody>
      </p:sp>
      <p:sp>
        <p:nvSpPr>
          <p:cNvPr id="5" name="Text Placeholder 4"/>
          <p:cNvSpPr>
            <a:spLocks noGrp="1"/>
          </p:cNvSpPr>
          <p:nvPr>
            <p:ph type="body" sz="quarter" idx="3"/>
          </p:nvPr>
        </p:nvSpPr>
        <p:spPr/>
        <p:txBody>
          <a:bodyPr/>
          <a:lstStyle/>
          <a:p>
            <a:r>
              <a:rPr lang="en-US" dirty="0" smtClean="0"/>
              <a:t>What is bad about . . . </a:t>
            </a:r>
            <a:endParaRPr lang="en-US" dirty="0"/>
          </a:p>
        </p:txBody>
      </p:sp>
      <p:sp>
        <p:nvSpPr>
          <p:cNvPr id="6" name="Content Placeholder 5"/>
          <p:cNvSpPr>
            <a:spLocks noGrp="1"/>
          </p:cNvSpPr>
          <p:nvPr>
            <p:ph sz="quarter" idx="4"/>
          </p:nvPr>
        </p:nvSpPr>
        <p:spPr>
          <a:xfrm>
            <a:off x="4645025" y="2174875"/>
            <a:ext cx="4194175" cy="3951288"/>
          </a:xfrm>
        </p:spPr>
        <p:txBody>
          <a:bodyPr/>
          <a:lstStyle/>
          <a:p>
            <a:r>
              <a:rPr lang="en-US" dirty="0" smtClean="0"/>
              <a:t>Free-form Groups</a:t>
            </a:r>
          </a:p>
          <a:p>
            <a:pPr lvl="1"/>
            <a:r>
              <a:rPr lang="en-US" dirty="0" smtClean="0"/>
              <a:t>Unpredictable, chaotic and inefficient results may occur. If there are “strong” personalities in the group, this may lead to splintering, with no effective leadership or decision-making.</a:t>
            </a:r>
          </a:p>
          <a:p>
            <a:pPr lvl="1"/>
            <a:endParaRPr lang="en-US" dirty="0"/>
          </a:p>
        </p:txBody>
      </p:sp>
      <p:sp>
        <p:nvSpPr>
          <p:cNvPr id="29"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Management Mindsets</a:t>
            </a:r>
          </a:p>
        </p:txBody>
      </p:sp>
      <p:grpSp>
        <p:nvGrpSpPr>
          <p:cNvPr id="28" name="Group 27"/>
          <p:cNvGrpSpPr/>
          <p:nvPr/>
        </p:nvGrpSpPr>
        <p:grpSpPr>
          <a:xfrm>
            <a:off x="2273829" y="1066800"/>
            <a:ext cx="4596341" cy="247650"/>
            <a:chOff x="2273829" y="1066800"/>
            <a:chExt cx="4596341" cy="247650"/>
          </a:xfrm>
        </p:grpSpPr>
        <p:sp>
          <p:nvSpPr>
            <p:cNvPr id="30" name="Oval 29"/>
            <p:cNvSpPr/>
            <p:nvPr>
              <p:custDataLst>
                <p:tags r:id="rId1"/>
              </p:custDataLst>
            </p:nvPr>
          </p:nvSpPr>
          <p:spPr>
            <a:xfrm>
              <a:off x="2273829" y="10763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custDataLst>
                <p:tags r:id="rId2"/>
              </p:custDataLst>
            </p:nvPr>
          </p:nvSpPr>
          <p:spPr>
            <a:xfrm>
              <a:off x="2408237" y="11620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custDataLst>
                <p:tags r:id="rId3"/>
              </p:custDataLst>
            </p:nvPr>
          </p:nvSpPr>
          <p:spPr>
            <a:xfrm>
              <a:off x="620977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custDataLst>
                <p:tags r:id="rId4"/>
              </p:custDataLst>
            </p:nvPr>
          </p:nvSpPr>
          <p:spPr>
            <a:xfrm>
              <a:off x="6319837" y="114300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custDataLst>
                <p:tags r:id="rId5"/>
              </p:custDataLst>
            </p:nvPr>
          </p:nvSpPr>
          <p:spPr>
            <a:xfrm>
              <a:off x="5533495"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custDataLst>
                <p:tags r:id="rId6"/>
              </p:custDataLst>
            </p:nvPr>
          </p:nvSpPr>
          <p:spPr>
            <a:xfrm>
              <a:off x="486992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custDataLst>
                <p:tags r:id="rId7"/>
              </p:custDataLst>
            </p:nvPr>
          </p:nvSpPr>
          <p:spPr>
            <a:xfrm>
              <a:off x="420952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custDataLst>
                <p:tags r:id="rId8"/>
              </p:custDataLst>
            </p:nvPr>
          </p:nvSpPr>
          <p:spPr>
            <a:xfrm>
              <a:off x="3549120" y="10763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custDataLst>
                <p:tags r:id="rId9"/>
              </p:custDataLst>
            </p:nvPr>
          </p:nvSpPr>
          <p:spPr>
            <a:xfrm>
              <a:off x="2888720" y="108585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custDataLst>
                <p:tags r:id="rId10"/>
              </p:custDataLst>
            </p:nvPr>
          </p:nvSpPr>
          <p:spPr>
            <a:xfrm>
              <a:off x="5643561" y="114300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custDataLst>
                <p:tags r:id="rId11"/>
              </p:custDataLst>
            </p:nvPr>
          </p:nvSpPr>
          <p:spPr>
            <a:xfrm>
              <a:off x="5973761" y="114300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custDataLst>
                <p:tags r:id="rId12"/>
              </p:custDataLst>
            </p:nvPr>
          </p:nvSpPr>
          <p:spPr>
            <a:xfrm>
              <a:off x="4979986"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custDataLst>
                <p:tags r:id="rId13"/>
              </p:custDataLst>
            </p:nvPr>
          </p:nvSpPr>
          <p:spPr>
            <a:xfrm>
              <a:off x="5310186"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custDataLst>
                <p:tags r:id="rId14"/>
              </p:custDataLst>
            </p:nvPr>
          </p:nvSpPr>
          <p:spPr>
            <a:xfrm>
              <a:off x="4319586"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custDataLst>
                <p:tags r:id="rId15"/>
              </p:custDataLst>
            </p:nvPr>
          </p:nvSpPr>
          <p:spPr>
            <a:xfrm>
              <a:off x="4618036"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custDataLst>
                <p:tags r:id="rId16"/>
              </p:custDataLst>
            </p:nvPr>
          </p:nvSpPr>
          <p:spPr>
            <a:xfrm>
              <a:off x="3659185"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custDataLst>
                <p:tags r:id="rId17"/>
              </p:custDataLst>
            </p:nvPr>
          </p:nvSpPr>
          <p:spPr>
            <a:xfrm>
              <a:off x="3989386" y="116205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p:cNvSpPr/>
            <p:nvPr>
              <p:custDataLst>
                <p:tags r:id="rId18"/>
              </p:custDataLst>
            </p:nvPr>
          </p:nvSpPr>
          <p:spPr>
            <a:xfrm>
              <a:off x="2998786" y="11620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custDataLst>
                <p:tags r:id="rId19"/>
              </p:custDataLst>
            </p:nvPr>
          </p:nvSpPr>
          <p:spPr>
            <a:xfrm>
              <a:off x="3328986" y="116205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custDataLst>
                <p:tags r:id="rId20"/>
              </p:custDataLst>
            </p:nvPr>
          </p:nvSpPr>
          <p:spPr>
            <a:xfrm>
              <a:off x="2640540"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285574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dirty="0" smtClean="0"/>
              <a:t>What is good about . . .</a:t>
            </a:r>
            <a:endParaRPr lang="en-US" dirty="0"/>
          </a:p>
        </p:txBody>
      </p:sp>
      <p:sp>
        <p:nvSpPr>
          <p:cNvPr id="4" name="Content Placeholder 3"/>
          <p:cNvSpPr>
            <a:spLocks noGrp="1"/>
          </p:cNvSpPr>
          <p:nvPr>
            <p:ph sz="half" idx="2"/>
          </p:nvPr>
        </p:nvSpPr>
        <p:spPr/>
        <p:txBody>
          <a:bodyPr/>
          <a:lstStyle/>
          <a:p>
            <a:r>
              <a:rPr lang="en-US" dirty="0" smtClean="0"/>
              <a:t>Hierarchal Structured Groups</a:t>
            </a:r>
          </a:p>
          <a:p>
            <a:pPr lvl="1"/>
            <a:r>
              <a:rPr lang="en-US" dirty="0" smtClean="0"/>
              <a:t>The diversity of input can lead to a better sense of the “big picture”, leading to a more “systems view” or broad horizons type of outlook. The structure keeps things from deteriorating into an exercise in herding cats.</a:t>
            </a:r>
            <a:endParaRPr lang="en-US" dirty="0"/>
          </a:p>
        </p:txBody>
      </p:sp>
      <p:sp>
        <p:nvSpPr>
          <p:cNvPr id="5" name="Text Placeholder 4"/>
          <p:cNvSpPr>
            <a:spLocks noGrp="1"/>
          </p:cNvSpPr>
          <p:nvPr>
            <p:ph type="body" sz="quarter" idx="3"/>
          </p:nvPr>
        </p:nvSpPr>
        <p:spPr/>
        <p:txBody>
          <a:bodyPr/>
          <a:lstStyle/>
          <a:p>
            <a:r>
              <a:rPr lang="en-US" dirty="0" smtClean="0"/>
              <a:t>What is bad about . . . </a:t>
            </a:r>
            <a:endParaRPr lang="en-US" dirty="0"/>
          </a:p>
        </p:txBody>
      </p:sp>
      <p:sp>
        <p:nvSpPr>
          <p:cNvPr id="6" name="Content Placeholder 5"/>
          <p:cNvSpPr>
            <a:spLocks noGrp="1"/>
          </p:cNvSpPr>
          <p:nvPr>
            <p:ph sz="quarter" idx="4"/>
          </p:nvPr>
        </p:nvSpPr>
        <p:spPr>
          <a:xfrm>
            <a:off x="4645025" y="2174875"/>
            <a:ext cx="4498975" cy="3951288"/>
          </a:xfrm>
        </p:spPr>
        <p:txBody>
          <a:bodyPr>
            <a:normAutofit/>
          </a:bodyPr>
          <a:lstStyle/>
          <a:p>
            <a:r>
              <a:rPr lang="en-US" dirty="0" smtClean="0"/>
              <a:t>Hierarchal Structured Groups</a:t>
            </a:r>
          </a:p>
          <a:p>
            <a:pPr lvl="1"/>
            <a:r>
              <a:rPr lang="en-US" dirty="0" smtClean="0"/>
              <a:t>There are two dangers worth mentioning, the first being the same dangers as an evil dictator, if the chairman/president/CEO has a strong personality, and the second being the risk of people becoming more concerned about maintaining their position than solving the problems, and maybe taking risks. </a:t>
            </a:r>
          </a:p>
          <a:p>
            <a:pPr lvl="1"/>
            <a:endParaRPr lang="en-US" dirty="0"/>
          </a:p>
        </p:txBody>
      </p:sp>
      <p:sp>
        <p:nvSpPr>
          <p:cNvPr id="29"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a:t>Management Mindsets</a:t>
            </a:r>
          </a:p>
        </p:txBody>
      </p:sp>
      <p:grpSp>
        <p:nvGrpSpPr>
          <p:cNvPr id="28" name="Group 27"/>
          <p:cNvGrpSpPr/>
          <p:nvPr/>
        </p:nvGrpSpPr>
        <p:grpSpPr>
          <a:xfrm>
            <a:off x="2273829" y="1066800"/>
            <a:ext cx="4596341" cy="247650"/>
            <a:chOff x="2273829" y="1066800"/>
            <a:chExt cx="4596341" cy="247650"/>
          </a:xfrm>
        </p:grpSpPr>
        <p:sp>
          <p:nvSpPr>
            <p:cNvPr id="30" name="Oval 29"/>
            <p:cNvSpPr/>
            <p:nvPr>
              <p:custDataLst>
                <p:tags r:id="rId1"/>
              </p:custDataLst>
            </p:nvPr>
          </p:nvSpPr>
          <p:spPr>
            <a:xfrm>
              <a:off x="2273829" y="10763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custDataLst>
                <p:tags r:id="rId2"/>
              </p:custDataLst>
            </p:nvPr>
          </p:nvSpPr>
          <p:spPr>
            <a:xfrm>
              <a:off x="2408237" y="11620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custDataLst>
                <p:tags r:id="rId3"/>
              </p:custDataLst>
            </p:nvPr>
          </p:nvSpPr>
          <p:spPr>
            <a:xfrm>
              <a:off x="620977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custDataLst>
                <p:tags r:id="rId4"/>
              </p:custDataLst>
            </p:nvPr>
          </p:nvSpPr>
          <p:spPr>
            <a:xfrm>
              <a:off x="6319837" y="114300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p:cNvSpPr/>
            <p:nvPr>
              <p:custDataLst>
                <p:tags r:id="rId5"/>
              </p:custDataLst>
            </p:nvPr>
          </p:nvSpPr>
          <p:spPr>
            <a:xfrm>
              <a:off x="5533495"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p:cNvSpPr/>
            <p:nvPr>
              <p:custDataLst>
                <p:tags r:id="rId6"/>
              </p:custDataLst>
            </p:nvPr>
          </p:nvSpPr>
          <p:spPr>
            <a:xfrm>
              <a:off x="486992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p:cNvSpPr/>
            <p:nvPr>
              <p:custDataLst>
                <p:tags r:id="rId7"/>
              </p:custDataLst>
            </p:nvPr>
          </p:nvSpPr>
          <p:spPr>
            <a:xfrm>
              <a:off x="420952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p:cNvSpPr/>
            <p:nvPr>
              <p:custDataLst>
                <p:tags r:id="rId8"/>
              </p:custDataLst>
            </p:nvPr>
          </p:nvSpPr>
          <p:spPr>
            <a:xfrm>
              <a:off x="3549120" y="10763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p:cNvSpPr/>
            <p:nvPr>
              <p:custDataLst>
                <p:tags r:id="rId9"/>
              </p:custDataLst>
            </p:nvPr>
          </p:nvSpPr>
          <p:spPr>
            <a:xfrm>
              <a:off x="2888720" y="108585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p:cNvSpPr/>
            <p:nvPr>
              <p:custDataLst>
                <p:tags r:id="rId10"/>
              </p:custDataLst>
            </p:nvPr>
          </p:nvSpPr>
          <p:spPr>
            <a:xfrm>
              <a:off x="5643561" y="114300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custDataLst>
                <p:tags r:id="rId11"/>
              </p:custDataLst>
            </p:nvPr>
          </p:nvSpPr>
          <p:spPr>
            <a:xfrm>
              <a:off x="5973761" y="114300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p:cNvSpPr/>
            <p:nvPr>
              <p:custDataLst>
                <p:tags r:id="rId12"/>
              </p:custDataLst>
            </p:nvPr>
          </p:nvSpPr>
          <p:spPr>
            <a:xfrm>
              <a:off x="4979986"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p:cNvSpPr/>
            <p:nvPr>
              <p:custDataLst>
                <p:tags r:id="rId13"/>
              </p:custDataLst>
            </p:nvPr>
          </p:nvSpPr>
          <p:spPr>
            <a:xfrm>
              <a:off x="5310186"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custDataLst>
                <p:tags r:id="rId14"/>
              </p:custDataLst>
            </p:nvPr>
          </p:nvSpPr>
          <p:spPr>
            <a:xfrm>
              <a:off x="4319586"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custDataLst>
                <p:tags r:id="rId15"/>
              </p:custDataLst>
            </p:nvPr>
          </p:nvSpPr>
          <p:spPr>
            <a:xfrm>
              <a:off x="4618036"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p:cNvSpPr/>
            <p:nvPr>
              <p:custDataLst>
                <p:tags r:id="rId16"/>
              </p:custDataLst>
            </p:nvPr>
          </p:nvSpPr>
          <p:spPr>
            <a:xfrm>
              <a:off x="3659185"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p:cNvSpPr/>
            <p:nvPr>
              <p:custDataLst>
                <p:tags r:id="rId17"/>
              </p:custDataLst>
            </p:nvPr>
          </p:nvSpPr>
          <p:spPr>
            <a:xfrm>
              <a:off x="3989386" y="116205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p:cNvSpPr/>
            <p:nvPr>
              <p:custDataLst>
                <p:tags r:id="rId18"/>
              </p:custDataLst>
            </p:nvPr>
          </p:nvSpPr>
          <p:spPr>
            <a:xfrm>
              <a:off x="2998786" y="11620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custDataLst>
                <p:tags r:id="rId19"/>
              </p:custDataLst>
            </p:nvPr>
          </p:nvSpPr>
          <p:spPr>
            <a:xfrm>
              <a:off x="3328986" y="116205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custDataLst>
                <p:tags r:id="rId20"/>
              </p:custDataLst>
            </p:nvPr>
          </p:nvSpPr>
          <p:spPr>
            <a:xfrm>
              <a:off x="2640540"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856581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smtClean="0"/>
              <a:t>Any Questions?</a:t>
            </a:r>
            <a:endParaRPr lang="en-US" dirty="0"/>
          </a:p>
        </p:txBody>
      </p:sp>
      <p:sp>
        <p:nvSpPr>
          <p:cNvPr id="3" name="TextBox 2"/>
          <p:cNvSpPr txBox="1"/>
          <p:nvPr/>
        </p:nvSpPr>
        <p:spPr>
          <a:xfrm>
            <a:off x="609600" y="1828800"/>
            <a:ext cx="7924800" cy="2585323"/>
          </a:xfrm>
          <a:prstGeom prst="rect">
            <a:avLst/>
          </a:prstGeom>
          <a:noFill/>
        </p:spPr>
        <p:txBody>
          <a:bodyPr wrap="square" rtlCol="0">
            <a:spAutoFit/>
          </a:bodyPr>
          <a:lstStyle/>
          <a:p>
            <a:r>
              <a:rPr lang="en-US" dirty="0" smtClean="0"/>
              <a:t>If a leader or a manager objects to being held professionally accountable for his or her business relationships, then he or she should do a BSC SWOT on him or herself. </a:t>
            </a:r>
          </a:p>
          <a:p>
            <a:r>
              <a:rPr lang="en-US" dirty="0" smtClean="0"/>
              <a:t>He may be an evil dictator, or the chairman/president/CEO of a dysfunctional group.</a:t>
            </a:r>
          </a:p>
          <a:p>
            <a:endParaRPr lang="en-US" dirty="0"/>
          </a:p>
          <a:p>
            <a:r>
              <a:rPr lang="en-US" dirty="0" smtClean="0"/>
              <a:t>Contact us at:</a:t>
            </a:r>
          </a:p>
          <a:p>
            <a:r>
              <a:rPr lang="en-US" dirty="0" err="1" smtClean="0">
                <a:hlinkClick r:id="rId22"/>
              </a:rPr>
              <a:t>Nanette.harder@brainstorming.work</a:t>
            </a:r>
            <a:endParaRPr lang="en-US" dirty="0" smtClean="0"/>
          </a:p>
          <a:p>
            <a:r>
              <a:rPr lang="en-US" dirty="0" err="1" smtClean="0">
                <a:hlinkClick r:id="rId23"/>
              </a:rPr>
              <a:t>Pete.harder@brainstorming.work</a:t>
            </a:r>
            <a:endParaRPr lang="en-US" dirty="0" smtClean="0"/>
          </a:p>
          <a:p>
            <a:endParaRPr lang="en-US" dirty="0"/>
          </a:p>
        </p:txBody>
      </p:sp>
      <p:grpSp>
        <p:nvGrpSpPr>
          <p:cNvPr id="4" name="Group 3"/>
          <p:cNvGrpSpPr/>
          <p:nvPr/>
        </p:nvGrpSpPr>
        <p:grpSpPr>
          <a:xfrm>
            <a:off x="2273829" y="1066800"/>
            <a:ext cx="4596341" cy="247650"/>
            <a:chOff x="2273829" y="1066800"/>
            <a:chExt cx="4596341" cy="247650"/>
          </a:xfrm>
        </p:grpSpPr>
        <p:sp>
          <p:nvSpPr>
            <p:cNvPr id="5" name="Oval 4"/>
            <p:cNvSpPr/>
            <p:nvPr>
              <p:custDataLst>
                <p:tags r:id="rId1"/>
              </p:custDataLst>
            </p:nvPr>
          </p:nvSpPr>
          <p:spPr>
            <a:xfrm>
              <a:off x="2273829" y="10763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custDataLst>
                <p:tags r:id="rId2"/>
              </p:custDataLst>
            </p:nvPr>
          </p:nvSpPr>
          <p:spPr>
            <a:xfrm>
              <a:off x="2408237" y="11620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custDataLst>
                <p:tags r:id="rId3"/>
              </p:custDataLst>
            </p:nvPr>
          </p:nvSpPr>
          <p:spPr>
            <a:xfrm>
              <a:off x="620977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custDataLst>
                <p:tags r:id="rId4"/>
              </p:custDataLst>
            </p:nvPr>
          </p:nvSpPr>
          <p:spPr>
            <a:xfrm>
              <a:off x="6319837" y="114300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custDataLst>
                <p:tags r:id="rId5"/>
              </p:custDataLst>
            </p:nvPr>
          </p:nvSpPr>
          <p:spPr>
            <a:xfrm>
              <a:off x="5533495"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custDataLst>
                <p:tags r:id="rId6"/>
              </p:custDataLst>
            </p:nvPr>
          </p:nvSpPr>
          <p:spPr>
            <a:xfrm>
              <a:off x="486992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custDataLst>
                <p:tags r:id="rId7"/>
              </p:custDataLst>
            </p:nvPr>
          </p:nvSpPr>
          <p:spPr>
            <a:xfrm>
              <a:off x="4209520" y="106680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custDataLst>
                <p:tags r:id="rId8"/>
              </p:custDataLst>
            </p:nvPr>
          </p:nvSpPr>
          <p:spPr>
            <a:xfrm>
              <a:off x="3549120" y="1076325"/>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custDataLst>
                <p:tags r:id="rId9"/>
              </p:custDataLst>
            </p:nvPr>
          </p:nvSpPr>
          <p:spPr>
            <a:xfrm>
              <a:off x="2888720" y="1085850"/>
              <a:ext cx="660400" cy="2286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custDataLst>
                <p:tags r:id="rId10"/>
              </p:custDataLst>
            </p:nvPr>
          </p:nvSpPr>
          <p:spPr>
            <a:xfrm>
              <a:off x="5643561" y="114300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custDataLst>
                <p:tags r:id="rId11"/>
              </p:custDataLst>
            </p:nvPr>
          </p:nvSpPr>
          <p:spPr>
            <a:xfrm>
              <a:off x="5973761" y="114300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custDataLst>
                <p:tags r:id="rId12"/>
              </p:custDataLst>
            </p:nvPr>
          </p:nvSpPr>
          <p:spPr>
            <a:xfrm>
              <a:off x="4979986"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custDataLst>
                <p:tags r:id="rId13"/>
              </p:custDataLst>
            </p:nvPr>
          </p:nvSpPr>
          <p:spPr>
            <a:xfrm>
              <a:off x="5310186"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custDataLst>
                <p:tags r:id="rId14"/>
              </p:custDataLst>
            </p:nvPr>
          </p:nvSpPr>
          <p:spPr>
            <a:xfrm>
              <a:off x="4319586"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custDataLst>
                <p:tags r:id="rId15"/>
              </p:custDataLst>
            </p:nvPr>
          </p:nvSpPr>
          <p:spPr>
            <a:xfrm>
              <a:off x="4618036"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custDataLst>
                <p:tags r:id="rId16"/>
              </p:custDataLst>
            </p:nvPr>
          </p:nvSpPr>
          <p:spPr>
            <a:xfrm>
              <a:off x="3659185" y="1152525"/>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custDataLst>
                <p:tags r:id="rId17"/>
              </p:custDataLst>
            </p:nvPr>
          </p:nvSpPr>
          <p:spPr>
            <a:xfrm>
              <a:off x="3989386" y="116205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p:custDataLst>
                <p:tags r:id="rId18"/>
              </p:custDataLst>
            </p:nvPr>
          </p:nvSpPr>
          <p:spPr>
            <a:xfrm>
              <a:off x="2998786" y="1162050"/>
              <a:ext cx="440267" cy="76200"/>
            </a:xfrm>
            <a:prstGeom prst="ellipse">
              <a:avLst/>
            </a:prstGeom>
            <a:solidFill>
              <a:schemeClr val="tx1"/>
            </a:solidFill>
            <a:ln>
              <a:solidFill>
                <a:srgbClr val="996600"/>
              </a:solid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custDataLst>
                <p:tags r:id="rId19"/>
              </p:custDataLst>
            </p:nvPr>
          </p:nvSpPr>
          <p:spPr>
            <a:xfrm>
              <a:off x="3328986" y="1162050"/>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p:custDataLst>
                <p:tags r:id="rId20"/>
              </p:custDataLst>
            </p:nvPr>
          </p:nvSpPr>
          <p:spPr>
            <a:xfrm>
              <a:off x="2640540" y="1152525"/>
              <a:ext cx="440267" cy="76200"/>
            </a:xfrm>
            <a:prstGeom prst="ellipse">
              <a:avLst/>
            </a:prstGeom>
            <a:solidFill>
              <a:srgbClr val="CC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823818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dirty="0" smtClean="0"/>
              <a:t>References</a:t>
            </a:r>
            <a:endParaRPr lang="en-US" dirty="0"/>
          </a:p>
        </p:txBody>
      </p:sp>
      <p:sp>
        <p:nvSpPr>
          <p:cNvPr id="3" name="TextBox 2"/>
          <p:cNvSpPr txBox="1"/>
          <p:nvPr/>
        </p:nvSpPr>
        <p:spPr>
          <a:xfrm>
            <a:off x="923925" y="1143000"/>
            <a:ext cx="7315200" cy="738664"/>
          </a:xfrm>
          <a:prstGeom prst="rect">
            <a:avLst/>
          </a:prstGeom>
          <a:noFill/>
        </p:spPr>
        <p:txBody>
          <a:bodyPr wrap="square" rtlCol="0">
            <a:spAutoFit/>
          </a:bodyPr>
          <a:lstStyle/>
          <a:p>
            <a:pPr marL="461963" indent="-461963"/>
            <a:r>
              <a:rPr lang="en-US" sz="1200" dirty="0" smtClean="0"/>
              <a:t>To </a:t>
            </a:r>
            <a:r>
              <a:rPr lang="en-US" sz="1200" smtClean="0"/>
              <a:t>be added soon</a:t>
            </a:r>
            <a:endParaRPr lang="en-US" sz="1200" dirty="0" smtClean="0"/>
          </a:p>
          <a:p>
            <a:pPr marL="461963" indent="-461963"/>
            <a:r>
              <a:rPr lang="en-US" sz="1200" dirty="0" smtClean="0"/>
              <a:t> </a:t>
            </a:r>
            <a:endParaRPr lang="en-US" sz="1200" dirty="0"/>
          </a:p>
          <a:p>
            <a:pPr marL="461963" indent="-461963"/>
            <a:endParaRPr lang="en-US" dirty="0">
              <a:latin typeface="Arial Narrow" pitchFamily="34" charset="0"/>
            </a:endParaRPr>
          </a:p>
        </p:txBody>
      </p:sp>
    </p:spTree>
    <p:extLst>
      <p:ext uri="{BB962C8B-B14F-4D97-AF65-F5344CB8AC3E}">
        <p14:creationId xmlns:p14="http://schemas.microsoft.com/office/powerpoint/2010/main" val="25935523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20&quot;&gt;&lt;/object&gt;&lt;object type=&quot;2&quot; unique_id=&quot;10021&quot;&gt;&lt;object type=&quot;3&quot; unique_id=&quot;17138&quot;&gt;&lt;property id=&quot;20148&quot; value=&quot;5&quot;/&gt;&lt;property id=&quot;20300&quot; value=&quot;Slide 1&quot;/&gt;&lt;property id=&quot;20307&quot; value=&quot;266&quot;/&gt;&lt;/object&gt;&lt;object type=&quot;3&quot; unique_id=&quot;17139&quot;&gt;&lt;property id=&quot;20148&quot; value=&quot;5&quot;/&gt;&lt;property id=&quot;20300&quot; value=&quot;Slide 2&quot;/&gt;&lt;property id=&quot;20307&quot; value=&quot;267&quot;/&gt;&lt;/object&gt;&lt;object type=&quot;3&quot; unique_id=&quot;17140&quot;&gt;&lt;property id=&quot;20148&quot; value=&quot;5&quot;/&gt;&lt;property id=&quot;20300&quot; value=&quot;Slide 3&quot;/&gt;&lt;property id=&quot;20307&quot; value=&quot;265&quot;/&gt;&lt;/object&gt;&lt;object type=&quot;3&quot; unique_id=&quot;17183&quot;&gt;&lt;property id=&quot;20148&quot; value=&quot;5&quot;/&gt;&lt;property id=&quot;20300&quot; value=&quot;Slide 4&quot;/&gt;&lt;property id=&quot;20307&quot; value=&quot;268&quot;/&gt;&lt;/object&gt;&lt;object type=&quot;3&quot; unique_id=&quot;17184&quot;&gt;&lt;property id=&quot;20148&quot; value=&quot;5&quot;/&gt;&lt;property id=&quot;20300&quot; value=&quot;Slide 5&quot;/&gt;&lt;property id=&quot;20307&quot; value=&quot;269&quot;/&gt;&lt;/object&gt;&lt;object type=&quot;3&quot; unique_id=&quot;17185&quot;&gt;&lt;property id=&quot;20148&quot; value=&quot;5&quot;/&gt;&lt;property id=&quot;20300&quot; value=&quot;Slide 6&quot;/&gt;&lt;property id=&quot;20307&quot; value=&quot;270&quot;/&gt;&lt;/object&gt;&lt;object type=&quot;3&quot; unique_id=&quot;17186&quot;&gt;&lt;property id=&quot;20148&quot; value=&quot;5&quot;/&gt;&lt;property id=&quot;20300&quot; value=&quot;Slide 7&quot;/&gt;&lt;property id=&quot;20307&quot; value=&quot;271&quot;/&gt;&lt;/object&gt;&lt;object type=&quot;3&quot; unique_id=&quot;17187&quot;&gt;&lt;property id=&quot;20148&quot; value=&quot;5&quot;/&gt;&lt;property id=&quot;20300&quot; value=&quot;Slide 8&quot;/&gt;&lt;property id=&quot;20307&quot; value=&quot;272&quot;/&gt;&lt;/object&gt;&lt;object type=&quot;3&quot; unique_id=&quot;17338&quot;&gt;&lt;property id=&quot;20148&quot; value=&quot;5&quot;/&gt;&lt;property id=&quot;20300&quot; value=&quot;Slide 11&quot;/&gt;&lt;property id=&quot;20307&quot; value=&quot;273&quot;/&gt;&lt;/object&gt;&lt;object type=&quot;3&quot; unique_id=&quot;18274&quot;&gt;&lt;property id=&quot;20148&quot; value=&quot;5&quot;/&gt;&lt;property id=&quot;20300&quot; value=&quot;Slide 9&quot;/&gt;&lt;property id=&quot;20307&quot; value=&quot;274&quot;/&gt;&lt;/object&gt;&lt;object type=&quot;3&quot; unique_id=&quot;18275&quot;&gt;&lt;property id=&quot;20148&quot; value=&quot;5&quot;/&gt;&lt;property id=&quot;20300&quot; value=&quot;Slide 10&quot;/&gt;&lt;property id=&quot;20307&quot; value=&quot;275&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TotalTime>
  <Words>642</Words>
  <Application>Microsoft Office PowerPoint</Application>
  <PresentationFormat>On-screen Show (4:3)</PresentationFormat>
  <Paragraphs>74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Nanette</dc:creator>
  <cp:lastModifiedBy>Pete Harder</cp:lastModifiedBy>
  <cp:revision>374</cp:revision>
  <dcterms:created xsi:type="dcterms:W3CDTF">2018-12-07T15:47:18Z</dcterms:created>
  <dcterms:modified xsi:type="dcterms:W3CDTF">2019-03-25T01:54:49Z</dcterms:modified>
</cp:coreProperties>
</file>