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6" r:id="rId2"/>
    <p:sldId id="277" r:id="rId3"/>
    <p:sldId id="265" r:id="rId4"/>
    <p:sldId id="268" r:id="rId5"/>
    <p:sldId id="269" r:id="rId6"/>
    <p:sldId id="270" r:id="rId7"/>
    <p:sldId id="271" r:id="rId8"/>
    <p:sldId id="275" r:id="rId9"/>
    <p:sldId id="273" r:id="rId10"/>
  </p:sldIdLst>
  <p:sldSz cx="9144000" cy="6858000" type="screen4x3"/>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CC990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701" autoAdjust="0"/>
  </p:normalViewPr>
  <p:slideViewPr>
    <p:cSldViewPr>
      <p:cViewPr>
        <p:scale>
          <a:sx n="100" d="100"/>
          <a:sy n="100" d="100"/>
        </p:scale>
        <p:origin x="-18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7CDF99-8FBC-44AB-83EA-9052436F30D7}" type="datetimeFigureOut">
              <a:rPr lang="en-US" smtClean="0"/>
              <a:t>3/24/2019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F31FB-A26D-43CF-A08F-584734239D7C}" type="slidenum">
              <a:rPr lang="en-US" smtClean="0"/>
              <a:t>‹#›</a:t>
            </a:fld>
            <a:endParaRPr lang="en-US" dirty="0"/>
          </a:p>
        </p:txBody>
      </p:sp>
    </p:spTree>
    <p:extLst>
      <p:ext uri="{BB962C8B-B14F-4D97-AF65-F5344CB8AC3E}">
        <p14:creationId xmlns:p14="http://schemas.microsoft.com/office/powerpoint/2010/main" val="155794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2F31FB-A26D-43CF-A08F-584734239D7C}" type="slidenum">
              <a:rPr lang="en-US" smtClean="0"/>
              <a:t>1</a:t>
            </a:fld>
            <a:endParaRPr lang="en-US" dirty="0"/>
          </a:p>
        </p:txBody>
      </p:sp>
    </p:spTree>
    <p:extLst>
      <p:ext uri="{BB962C8B-B14F-4D97-AF65-F5344CB8AC3E}">
        <p14:creationId xmlns:p14="http://schemas.microsoft.com/office/powerpoint/2010/main" val="2658821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366732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08490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11928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71912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90249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34206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846887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259604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02391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470996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42B85-5C71-4D46-8F74-97381964F959}" type="datetimeFigureOut">
              <a:rPr lang="en-US" smtClean="0"/>
              <a:t>3/24/2019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1E5757-CF89-43EB-8424-2EE401BB2F8E}" type="slidenum">
              <a:rPr lang="en-US" smtClean="0"/>
              <a:t>‹#›</a:t>
            </a:fld>
            <a:endParaRPr lang="en-US" dirty="0"/>
          </a:p>
        </p:txBody>
      </p:sp>
    </p:spTree>
    <p:extLst>
      <p:ext uri="{BB962C8B-B14F-4D97-AF65-F5344CB8AC3E}">
        <p14:creationId xmlns:p14="http://schemas.microsoft.com/office/powerpoint/2010/main" val="190801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42B85-5C71-4D46-8F74-97381964F959}" type="datetimeFigureOut">
              <a:rPr lang="en-US" smtClean="0"/>
              <a:t>3/24/2019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1E5757-CF89-43EB-8424-2EE401BB2F8E}" type="slidenum">
              <a:rPr lang="en-US" smtClean="0"/>
              <a:t>‹#›</a:t>
            </a:fld>
            <a:endParaRPr lang="en-US" dirty="0"/>
          </a:p>
        </p:txBody>
      </p:sp>
    </p:spTree>
    <p:extLst>
      <p:ext uri="{BB962C8B-B14F-4D97-AF65-F5344CB8AC3E}">
        <p14:creationId xmlns:p14="http://schemas.microsoft.com/office/powerpoint/2010/main" val="2591074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tags" Target="../tags/tag19.xml"/><Relationship Id="rId26" Type="http://schemas.openxmlformats.org/officeDocument/2006/relationships/tags" Target="../tags/tag27.xml"/><Relationship Id="rId39" Type="http://schemas.openxmlformats.org/officeDocument/2006/relationships/tags" Target="../tags/tag40.xml"/><Relationship Id="rId3" Type="http://schemas.openxmlformats.org/officeDocument/2006/relationships/tags" Target="../tags/tag4.xml"/><Relationship Id="rId21" Type="http://schemas.openxmlformats.org/officeDocument/2006/relationships/tags" Target="../tags/tag22.xml"/><Relationship Id="rId34" Type="http://schemas.openxmlformats.org/officeDocument/2006/relationships/tags" Target="../tags/tag35.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5" Type="http://schemas.openxmlformats.org/officeDocument/2006/relationships/tags" Target="../tags/tag26.xml"/><Relationship Id="rId33" Type="http://schemas.openxmlformats.org/officeDocument/2006/relationships/tags" Target="../tags/tag34.xml"/><Relationship Id="rId38" Type="http://schemas.openxmlformats.org/officeDocument/2006/relationships/tags" Target="../tags/tag39.xml"/><Relationship Id="rId2" Type="http://schemas.openxmlformats.org/officeDocument/2006/relationships/tags" Target="../tags/tag3.xml"/><Relationship Id="rId16" Type="http://schemas.openxmlformats.org/officeDocument/2006/relationships/tags" Target="../tags/tag17.xml"/><Relationship Id="rId20" Type="http://schemas.openxmlformats.org/officeDocument/2006/relationships/tags" Target="../tags/tag21.xml"/><Relationship Id="rId29" Type="http://schemas.openxmlformats.org/officeDocument/2006/relationships/tags" Target="../tags/tag30.xml"/><Relationship Id="rId41"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tags" Target="../tags/tag25.xml"/><Relationship Id="rId32" Type="http://schemas.openxmlformats.org/officeDocument/2006/relationships/tags" Target="../tags/tag33.xml"/><Relationship Id="rId37" Type="http://schemas.openxmlformats.org/officeDocument/2006/relationships/tags" Target="../tags/tag38.xml"/><Relationship Id="rId40" Type="http://schemas.openxmlformats.org/officeDocument/2006/relationships/tags" Target="../tags/tag41.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28" Type="http://schemas.openxmlformats.org/officeDocument/2006/relationships/tags" Target="../tags/tag29.xml"/><Relationship Id="rId36" Type="http://schemas.openxmlformats.org/officeDocument/2006/relationships/tags" Target="../tags/tag37.xml"/><Relationship Id="rId10" Type="http://schemas.openxmlformats.org/officeDocument/2006/relationships/tags" Target="../tags/tag11.xml"/><Relationship Id="rId19" Type="http://schemas.openxmlformats.org/officeDocument/2006/relationships/tags" Target="../tags/tag20.xml"/><Relationship Id="rId31" Type="http://schemas.openxmlformats.org/officeDocument/2006/relationships/tags" Target="../tags/tag32.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 Id="rId27" Type="http://schemas.openxmlformats.org/officeDocument/2006/relationships/tags" Target="../tags/tag28.xml"/><Relationship Id="rId30" Type="http://schemas.openxmlformats.org/officeDocument/2006/relationships/tags" Target="../tags/tag31.xml"/><Relationship Id="rId35" Type="http://schemas.openxmlformats.org/officeDocument/2006/relationships/tags" Target="../tags/tag36.xml"/></Relationships>
</file>

<file path=ppt/slides/_rels/slide3.xml.rels><?xml version="1.0" encoding="UTF-8" standalone="yes"?>
<Relationships xmlns="http://schemas.openxmlformats.org/package/2006/relationships"><Relationship Id="rId8" Type="http://schemas.openxmlformats.org/officeDocument/2006/relationships/tags" Target="../tags/tag49.xml"/><Relationship Id="rId13" Type="http://schemas.openxmlformats.org/officeDocument/2006/relationships/tags" Target="../tags/tag54.xml"/><Relationship Id="rId18" Type="http://schemas.openxmlformats.org/officeDocument/2006/relationships/tags" Target="../tags/tag59.xml"/><Relationship Id="rId3" Type="http://schemas.openxmlformats.org/officeDocument/2006/relationships/tags" Target="../tags/tag44.xml"/><Relationship Id="rId21" Type="http://schemas.openxmlformats.org/officeDocument/2006/relationships/slideLayout" Target="../slideLayouts/slideLayout5.xml"/><Relationship Id="rId7" Type="http://schemas.openxmlformats.org/officeDocument/2006/relationships/tags" Target="../tags/tag48.xml"/><Relationship Id="rId12" Type="http://schemas.openxmlformats.org/officeDocument/2006/relationships/tags" Target="../tags/tag53.xml"/><Relationship Id="rId17" Type="http://schemas.openxmlformats.org/officeDocument/2006/relationships/tags" Target="../tags/tag58.xml"/><Relationship Id="rId2" Type="http://schemas.openxmlformats.org/officeDocument/2006/relationships/tags" Target="../tags/tag43.xml"/><Relationship Id="rId16" Type="http://schemas.openxmlformats.org/officeDocument/2006/relationships/tags" Target="../tags/tag57.xml"/><Relationship Id="rId20" Type="http://schemas.openxmlformats.org/officeDocument/2006/relationships/tags" Target="../tags/tag61.xm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tags" Target="../tags/tag52.xml"/><Relationship Id="rId5" Type="http://schemas.openxmlformats.org/officeDocument/2006/relationships/tags" Target="../tags/tag46.xml"/><Relationship Id="rId15" Type="http://schemas.openxmlformats.org/officeDocument/2006/relationships/tags" Target="../tags/tag56.xml"/><Relationship Id="rId10" Type="http://schemas.openxmlformats.org/officeDocument/2006/relationships/tags" Target="../tags/tag51.xml"/><Relationship Id="rId19" Type="http://schemas.openxmlformats.org/officeDocument/2006/relationships/tags" Target="../tags/tag60.xml"/><Relationship Id="rId4" Type="http://schemas.openxmlformats.org/officeDocument/2006/relationships/tags" Target="../tags/tag45.xml"/><Relationship Id="rId9" Type="http://schemas.openxmlformats.org/officeDocument/2006/relationships/tags" Target="../tags/tag50.xml"/><Relationship Id="rId14" Type="http://schemas.openxmlformats.org/officeDocument/2006/relationships/tags" Target="../tags/tag55.xml"/></Relationships>
</file>

<file path=ppt/slides/_rels/slide4.xml.rels><?xml version="1.0" encoding="UTF-8" standalone="yes"?>
<Relationships xmlns="http://schemas.openxmlformats.org/package/2006/relationships"><Relationship Id="rId8" Type="http://schemas.openxmlformats.org/officeDocument/2006/relationships/tags" Target="../tags/tag69.xml"/><Relationship Id="rId13" Type="http://schemas.openxmlformats.org/officeDocument/2006/relationships/tags" Target="../tags/tag74.xml"/><Relationship Id="rId18" Type="http://schemas.openxmlformats.org/officeDocument/2006/relationships/tags" Target="../tags/tag79.xml"/><Relationship Id="rId3" Type="http://schemas.openxmlformats.org/officeDocument/2006/relationships/tags" Target="../tags/tag64.xml"/><Relationship Id="rId21" Type="http://schemas.openxmlformats.org/officeDocument/2006/relationships/slideLayout" Target="../slideLayouts/slideLayout5.xml"/><Relationship Id="rId7" Type="http://schemas.openxmlformats.org/officeDocument/2006/relationships/tags" Target="../tags/tag68.xml"/><Relationship Id="rId12" Type="http://schemas.openxmlformats.org/officeDocument/2006/relationships/tags" Target="../tags/tag73.xml"/><Relationship Id="rId17" Type="http://schemas.openxmlformats.org/officeDocument/2006/relationships/tags" Target="../tags/tag78.xml"/><Relationship Id="rId2" Type="http://schemas.openxmlformats.org/officeDocument/2006/relationships/tags" Target="../tags/tag63.xml"/><Relationship Id="rId16" Type="http://schemas.openxmlformats.org/officeDocument/2006/relationships/tags" Target="../tags/tag77.xml"/><Relationship Id="rId20" Type="http://schemas.openxmlformats.org/officeDocument/2006/relationships/tags" Target="../tags/tag81.xml"/><Relationship Id="rId1" Type="http://schemas.openxmlformats.org/officeDocument/2006/relationships/tags" Target="../tags/tag62.xml"/><Relationship Id="rId6" Type="http://schemas.openxmlformats.org/officeDocument/2006/relationships/tags" Target="../tags/tag67.xml"/><Relationship Id="rId11" Type="http://schemas.openxmlformats.org/officeDocument/2006/relationships/tags" Target="../tags/tag72.xml"/><Relationship Id="rId5" Type="http://schemas.openxmlformats.org/officeDocument/2006/relationships/tags" Target="../tags/tag66.xml"/><Relationship Id="rId15" Type="http://schemas.openxmlformats.org/officeDocument/2006/relationships/tags" Target="../tags/tag76.xml"/><Relationship Id="rId10" Type="http://schemas.openxmlformats.org/officeDocument/2006/relationships/tags" Target="../tags/tag71.xml"/><Relationship Id="rId19" Type="http://schemas.openxmlformats.org/officeDocument/2006/relationships/tags" Target="../tags/tag80.xml"/><Relationship Id="rId4" Type="http://schemas.openxmlformats.org/officeDocument/2006/relationships/tags" Target="../tags/tag65.xml"/><Relationship Id="rId9" Type="http://schemas.openxmlformats.org/officeDocument/2006/relationships/tags" Target="../tags/tag70.xml"/><Relationship Id="rId14" Type="http://schemas.openxmlformats.org/officeDocument/2006/relationships/tags" Target="../tags/tag75.xml"/></Relationships>
</file>

<file path=ppt/slides/_rels/slide5.xml.rels><?xml version="1.0" encoding="UTF-8" standalone="yes"?>
<Relationships xmlns="http://schemas.openxmlformats.org/package/2006/relationships"><Relationship Id="rId8" Type="http://schemas.openxmlformats.org/officeDocument/2006/relationships/tags" Target="../tags/tag89.xml"/><Relationship Id="rId13" Type="http://schemas.openxmlformats.org/officeDocument/2006/relationships/tags" Target="../tags/tag94.xml"/><Relationship Id="rId18" Type="http://schemas.openxmlformats.org/officeDocument/2006/relationships/tags" Target="../tags/tag99.xml"/><Relationship Id="rId3" Type="http://schemas.openxmlformats.org/officeDocument/2006/relationships/tags" Target="../tags/tag84.xml"/><Relationship Id="rId21" Type="http://schemas.openxmlformats.org/officeDocument/2006/relationships/slideLayout" Target="../slideLayouts/slideLayout5.xml"/><Relationship Id="rId7" Type="http://schemas.openxmlformats.org/officeDocument/2006/relationships/tags" Target="../tags/tag88.xml"/><Relationship Id="rId12" Type="http://schemas.openxmlformats.org/officeDocument/2006/relationships/tags" Target="../tags/tag93.xml"/><Relationship Id="rId17" Type="http://schemas.openxmlformats.org/officeDocument/2006/relationships/tags" Target="../tags/tag98.xml"/><Relationship Id="rId2" Type="http://schemas.openxmlformats.org/officeDocument/2006/relationships/tags" Target="../tags/tag83.xml"/><Relationship Id="rId16" Type="http://schemas.openxmlformats.org/officeDocument/2006/relationships/tags" Target="../tags/tag97.xml"/><Relationship Id="rId20" Type="http://schemas.openxmlformats.org/officeDocument/2006/relationships/tags" Target="../tags/tag101.xml"/><Relationship Id="rId1" Type="http://schemas.openxmlformats.org/officeDocument/2006/relationships/tags" Target="../tags/tag82.xml"/><Relationship Id="rId6" Type="http://schemas.openxmlformats.org/officeDocument/2006/relationships/tags" Target="../tags/tag87.xml"/><Relationship Id="rId11" Type="http://schemas.openxmlformats.org/officeDocument/2006/relationships/tags" Target="../tags/tag92.xml"/><Relationship Id="rId5" Type="http://schemas.openxmlformats.org/officeDocument/2006/relationships/tags" Target="../tags/tag86.xml"/><Relationship Id="rId15" Type="http://schemas.openxmlformats.org/officeDocument/2006/relationships/tags" Target="../tags/tag96.xml"/><Relationship Id="rId10" Type="http://schemas.openxmlformats.org/officeDocument/2006/relationships/tags" Target="../tags/tag91.xml"/><Relationship Id="rId19" Type="http://schemas.openxmlformats.org/officeDocument/2006/relationships/tags" Target="../tags/tag100.xml"/><Relationship Id="rId4" Type="http://schemas.openxmlformats.org/officeDocument/2006/relationships/tags" Target="../tags/tag85.xml"/><Relationship Id="rId9" Type="http://schemas.openxmlformats.org/officeDocument/2006/relationships/tags" Target="../tags/tag90.xml"/><Relationship Id="rId14" Type="http://schemas.openxmlformats.org/officeDocument/2006/relationships/tags" Target="../tags/tag95.xml"/></Relationships>
</file>

<file path=ppt/slides/_rels/slide6.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tags" Target="../tags/tag114.xml"/><Relationship Id="rId18" Type="http://schemas.openxmlformats.org/officeDocument/2006/relationships/tags" Target="../tags/tag119.xml"/><Relationship Id="rId3" Type="http://schemas.openxmlformats.org/officeDocument/2006/relationships/tags" Target="../tags/tag104.xml"/><Relationship Id="rId21" Type="http://schemas.openxmlformats.org/officeDocument/2006/relationships/slideLayout" Target="../slideLayouts/slideLayout5.xml"/><Relationship Id="rId7" Type="http://schemas.openxmlformats.org/officeDocument/2006/relationships/tags" Target="../tags/tag108.xml"/><Relationship Id="rId12" Type="http://schemas.openxmlformats.org/officeDocument/2006/relationships/tags" Target="../tags/tag113.xml"/><Relationship Id="rId17" Type="http://schemas.openxmlformats.org/officeDocument/2006/relationships/tags" Target="../tags/tag118.xml"/><Relationship Id="rId2" Type="http://schemas.openxmlformats.org/officeDocument/2006/relationships/tags" Target="../tags/tag103.xml"/><Relationship Id="rId16" Type="http://schemas.openxmlformats.org/officeDocument/2006/relationships/tags" Target="../tags/tag117.xml"/><Relationship Id="rId20" Type="http://schemas.openxmlformats.org/officeDocument/2006/relationships/tags" Target="../tags/tag121.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tags" Target="../tags/tag112.xml"/><Relationship Id="rId5" Type="http://schemas.openxmlformats.org/officeDocument/2006/relationships/tags" Target="../tags/tag106.xml"/><Relationship Id="rId15" Type="http://schemas.openxmlformats.org/officeDocument/2006/relationships/tags" Target="../tags/tag116.xml"/><Relationship Id="rId10" Type="http://schemas.openxmlformats.org/officeDocument/2006/relationships/tags" Target="../tags/tag111.xml"/><Relationship Id="rId19" Type="http://schemas.openxmlformats.org/officeDocument/2006/relationships/tags" Target="../tags/tag120.xml"/><Relationship Id="rId4" Type="http://schemas.openxmlformats.org/officeDocument/2006/relationships/tags" Target="../tags/tag105.xml"/><Relationship Id="rId9" Type="http://schemas.openxmlformats.org/officeDocument/2006/relationships/tags" Target="../tags/tag110.xml"/><Relationship Id="rId14" Type="http://schemas.openxmlformats.org/officeDocument/2006/relationships/tags" Target="../tags/tag115.xml"/></Relationships>
</file>

<file path=ppt/slides/_rels/slide7.xml.rels><?xml version="1.0" encoding="UTF-8" standalone="yes"?>
<Relationships xmlns="http://schemas.openxmlformats.org/package/2006/relationships"><Relationship Id="rId8" Type="http://schemas.openxmlformats.org/officeDocument/2006/relationships/tags" Target="../tags/tag129.xml"/><Relationship Id="rId13" Type="http://schemas.openxmlformats.org/officeDocument/2006/relationships/tags" Target="../tags/tag134.xml"/><Relationship Id="rId18" Type="http://schemas.openxmlformats.org/officeDocument/2006/relationships/tags" Target="../tags/tag139.xml"/><Relationship Id="rId3" Type="http://schemas.openxmlformats.org/officeDocument/2006/relationships/tags" Target="../tags/tag124.xml"/><Relationship Id="rId21" Type="http://schemas.openxmlformats.org/officeDocument/2006/relationships/slideLayout" Target="../slideLayouts/slideLayout5.xml"/><Relationship Id="rId7" Type="http://schemas.openxmlformats.org/officeDocument/2006/relationships/tags" Target="../tags/tag128.xml"/><Relationship Id="rId12" Type="http://schemas.openxmlformats.org/officeDocument/2006/relationships/tags" Target="../tags/tag133.xml"/><Relationship Id="rId17" Type="http://schemas.openxmlformats.org/officeDocument/2006/relationships/tags" Target="../tags/tag138.xml"/><Relationship Id="rId2" Type="http://schemas.openxmlformats.org/officeDocument/2006/relationships/tags" Target="../tags/tag123.xml"/><Relationship Id="rId16" Type="http://schemas.openxmlformats.org/officeDocument/2006/relationships/tags" Target="../tags/tag137.xml"/><Relationship Id="rId20" Type="http://schemas.openxmlformats.org/officeDocument/2006/relationships/tags" Target="../tags/tag141.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tags" Target="../tags/tag132.xml"/><Relationship Id="rId5" Type="http://schemas.openxmlformats.org/officeDocument/2006/relationships/tags" Target="../tags/tag126.xml"/><Relationship Id="rId15" Type="http://schemas.openxmlformats.org/officeDocument/2006/relationships/tags" Target="../tags/tag136.xml"/><Relationship Id="rId10" Type="http://schemas.openxmlformats.org/officeDocument/2006/relationships/tags" Target="../tags/tag131.xml"/><Relationship Id="rId19" Type="http://schemas.openxmlformats.org/officeDocument/2006/relationships/tags" Target="../tags/tag140.xml"/><Relationship Id="rId4" Type="http://schemas.openxmlformats.org/officeDocument/2006/relationships/tags" Target="../tags/tag125.xml"/><Relationship Id="rId9" Type="http://schemas.openxmlformats.org/officeDocument/2006/relationships/tags" Target="../tags/tag130.xml"/><Relationship Id="rId14" Type="http://schemas.openxmlformats.org/officeDocument/2006/relationships/tags" Target="../tags/tag135.xml"/></Relationships>
</file>

<file path=ppt/slides/_rels/slide8.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tags" Target="../tags/tag154.xml"/><Relationship Id="rId18" Type="http://schemas.openxmlformats.org/officeDocument/2006/relationships/tags" Target="../tags/tag159.xml"/><Relationship Id="rId3" Type="http://schemas.openxmlformats.org/officeDocument/2006/relationships/tags" Target="../tags/tag144.xml"/><Relationship Id="rId21" Type="http://schemas.openxmlformats.org/officeDocument/2006/relationships/slideLayout" Target="../slideLayouts/slideLayout7.xml"/><Relationship Id="rId7" Type="http://schemas.openxmlformats.org/officeDocument/2006/relationships/tags" Target="../tags/tag148.xml"/><Relationship Id="rId12" Type="http://schemas.openxmlformats.org/officeDocument/2006/relationships/tags" Target="../tags/tag153.xml"/><Relationship Id="rId17" Type="http://schemas.openxmlformats.org/officeDocument/2006/relationships/tags" Target="../tags/tag158.xml"/><Relationship Id="rId2" Type="http://schemas.openxmlformats.org/officeDocument/2006/relationships/tags" Target="../tags/tag143.xml"/><Relationship Id="rId16" Type="http://schemas.openxmlformats.org/officeDocument/2006/relationships/tags" Target="../tags/tag157.xml"/><Relationship Id="rId20" Type="http://schemas.openxmlformats.org/officeDocument/2006/relationships/tags" Target="../tags/tag161.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tags" Target="../tags/tag152.xml"/><Relationship Id="rId5" Type="http://schemas.openxmlformats.org/officeDocument/2006/relationships/tags" Target="../tags/tag146.xml"/><Relationship Id="rId15" Type="http://schemas.openxmlformats.org/officeDocument/2006/relationships/tags" Target="../tags/tag156.xml"/><Relationship Id="rId23" Type="http://schemas.openxmlformats.org/officeDocument/2006/relationships/hyperlink" Target="mailto:Pete.harder@brainstorming.work" TargetMode="External"/><Relationship Id="rId10" Type="http://schemas.openxmlformats.org/officeDocument/2006/relationships/tags" Target="../tags/tag151.xml"/><Relationship Id="rId19" Type="http://schemas.openxmlformats.org/officeDocument/2006/relationships/tags" Target="../tags/tag160.xml"/><Relationship Id="rId4" Type="http://schemas.openxmlformats.org/officeDocument/2006/relationships/tags" Target="../tags/tag145.xml"/><Relationship Id="rId9" Type="http://schemas.openxmlformats.org/officeDocument/2006/relationships/tags" Target="../tags/tag150.xml"/><Relationship Id="rId14" Type="http://schemas.openxmlformats.org/officeDocument/2006/relationships/tags" Target="../tags/tag155.xml"/><Relationship Id="rId22" Type="http://schemas.openxmlformats.org/officeDocument/2006/relationships/hyperlink" Target="mailto:Nanette.harder@brainstorming.wor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Nanaette\AppData\Local\Microsoft\Windows\INetCache\IE\X6HA4QPI\whatsapp-image-2017-11-06-at-22-04-3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3400"/>
            <a:ext cx="9144000" cy="309372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3886200"/>
            <a:ext cx="9144000" cy="1752600"/>
          </a:xfrm>
        </p:spPr>
        <p:txBody>
          <a:bodyPr>
            <a:normAutofit fontScale="55000" lnSpcReduction="20000"/>
          </a:bodyPr>
          <a:lstStyle/>
          <a:p>
            <a:r>
              <a:rPr lang="en-US" sz="6500" b="1" dirty="0" smtClean="0">
                <a:solidFill>
                  <a:schemeClr val="tx1"/>
                </a:solidFill>
              </a:rPr>
              <a:t>Thinking about Management Mindsets:</a:t>
            </a:r>
          </a:p>
          <a:p>
            <a:r>
              <a:rPr lang="en-US" sz="4700" b="1" dirty="0" smtClean="0">
                <a:solidFill>
                  <a:schemeClr val="tx1"/>
                </a:solidFill>
              </a:rPr>
              <a:t>For Application in Businesses, Enterprises, and Establishments </a:t>
            </a:r>
          </a:p>
          <a:p>
            <a:r>
              <a:rPr lang="en-US" sz="4400" dirty="0" smtClean="0">
                <a:solidFill>
                  <a:schemeClr val="tx1"/>
                </a:solidFill>
              </a:rPr>
              <a:t>By Peter M. Harder, MBA, BS </a:t>
            </a:r>
          </a:p>
          <a:p>
            <a:r>
              <a:rPr lang="en-US" sz="4400" dirty="0" smtClean="0">
                <a:solidFill>
                  <a:schemeClr val="tx1"/>
                </a:solidFill>
              </a:rPr>
              <a:t>&amp; Nanette V. Harder, MPH, BA  </a:t>
            </a:r>
          </a:p>
        </p:txBody>
      </p:sp>
    </p:spTree>
    <p:extLst>
      <p:ext uri="{BB962C8B-B14F-4D97-AF65-F5344CB8AC3E}">
        <p14:creationId xmlns:p14="http://schemas.microsoft.com/office/powerpoint/2010/main" val="353467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274638"/>
            <a:ext cx="9144000" cy="5739342"/>
            <a:chOff x="0" y="274638"/>
            <a:chExt cx="9144000" cy="5739342"/>
          </a:xfrm>
        </p:grpSpPr>
        <p:sp>
          <p:nvSpPr>
            <p:cNvPr id="3" name="Title 1"/>
            <p:cNvSpPr txBox="1">
              <a:spLocks/>
            </p:cNvSpPr>
            <p:nvPr/>
          </p:nvSpPr>
          <p:spPr>
            <a:xfrm>
              <a:off x="0" y="274638"/>
              <a:ext cx="91440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Management Mindsets</a:t>
              </a:r>
              <a:endParaRPr lang="en-US" dirty="0"/>
            </a:p>
          </p:txBody>
        </p:sp>
        <p:grpSp>
          <p:nvGrpSpPr>
            <p:cNvPr id="4" name="Group 3"/>
            <p:cNvGrpSpPr/>
            <p:nvPr/>
          </p:nvGrpSpPr>
          <p:grpSpPr>
            <a:xfrm rot="16200000">
              <a:off x="-1085325" y="3591985"/>
              <a:ext cx="4596341" cy="247650"/>
              <a:chOff x="51859" y="6562725"/>
              <a:chExt cx="4596341" cy="247650"/>
            </a:xfrm>
          </p:grpSpPr>
          <p:sp>
            <p:nvSpPr>
              <p:cNvPr id="27" name="Oval 26"/>
              <p:cNvSpPr/>
              <p:nvPr>
                <p:custDataLst>
                  <p:tags r:id="rId21"/>
                </p:custDataLst>
              </p:nvPr>
            </p:nvSpPr>
            <p:spPr>
              <a:xfrm>
                <a:off x="51859"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custDataLst>
                  <p:tags r:id="rId22"/>
                </p:custDataLst>
              </p:nvPr>
            </p:nvSpPr>
            <p:spPr>
              <a:xfrm>
                <a:off x="186267"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custDataLst>
                  <p:tags r:id="rId23"/>
                </p:custDataLst>
              </p:nvPr>
            </p:nvSpPr>
            <p:spPr>
              <a:xfrm>
                <a:off x="398780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custDataLst>
                  <p:tags r:id="rId24"/>
                </p:custDataLst>
              </p:nvPr>
            </p:nvSpPr>
            <p:spPr>
              <a:xfrm>
                <a:off x="4097867"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5"/>
                </p:custDataLst>
              </p:nvPr>
            </p:nvSpPr>
            <p:spPr>
              <a:xfrm>
                <a:off x="3311525"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26"/>
                </p:custDataLst>
              </p:nvPr>
            </p:nvSpPr>
            <p:spPr>
              <a:xfrm>
                <a:off x="26479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27"/>
                </p:custDataLst>
              </p:nvPr>
            </p:nvSpPr>
            <p:spPr>
              <a:xfrm>
                <a:off x="1987550" y="65627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28"/>
                </p:custDataLst>
              </p:nvPr>
            </p:nvSpPr>
            <p:spPr>
              <a:xfrm>
                <a:off x="1327150" y="65722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29"/>
                </p:custDataLst>
              </p:nvPr>
            </p:nvSpPr>
            <p:spPr>
              <a:xfrm>
                <a:off x="666750" y="658177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30"/>
                </p:custDataLst>
              </p:nvPr>
            </p:nvSpPr>
            <p:spPr>
              <a:xfrm>
                <a:off x="3421591" y="66389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31"/>
                </p:custDataLst>
              </p:nvPr>
            </p:nvSpPr>
            <p:spPr>
              <a:xfrm>
                <a:off x="3751791" y="66389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32"/>
                </p:custDataLst>
              </p:nvPr>
            </p:nvSpPr>
            <p:spPr>
              <a:xfrm>
                <a:off x="27580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33"/>
                </p:custDataLst>
              </p:nvPr>
            </p:nvSpPr>
            <p:spPr>
              <a:xfrm>
                <a:off x="308821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34"/>
                </p:custDataLst>
              </p:nvPr>
            </p:nvSpPr>
            <p:spPr>
              <a:xfrm>
                <a:off x="2097616"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35"/>
                </p:custDataLst>
              </p:nvPr>
            </p:nvSpPr>
            <p:spPr>
              <a:xfrm>
                <a:off x="2396066" y="66484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36"/>
                </p:custDataLst>
              </p:nvPr>
            </p:nvSpPr>
            <p:spPr>
              <a:xfrm>
                <a:off x="1437215" y="66484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37"/>
                </p:custDataLst>
              </p:nvPr>
            </p:nvSpPr>
            <p:spPr>
              <a:xfrm>
                <a:off x="17674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38"/>
                </p:custDataLst>
              </p:nvPr>
            </p:nvSpPr>
            <p:spPr>
              <a:xfrm>
                <a:off x="776816" y="665797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39"/>
                </p:custDataLst>
              </p:nvPr>
            </p:nvSpPr>
            <p:spPr>
              <a:xfrm>
                <a:off x="1107016" y="665797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40"/>
                </p:custDataLst>
              </p:nvPr>
            </p:nvSpPr>
            <p:spPr>
              <a:xfrm>
                <a:off x="446617" y="6638929"/>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p:cNvGrpSpPr/>
            <p:nvPr/>
          </p:nvGrpSpPr>
          <p:grpSpPr>
            <a:xfrm>
              <a:off x="2209268" y="1066411"/>
              <a:ext cx="4596341" cy="247650"/>
              <a:chOff x="2273829" y="1066800"/>
              <a:chExt cx="4596341" cy="247650"/>
            </a:xfrm>
          </p:grpSpPr>
          <p:sp>
            <p:nvSpPr>
              <p:cNvPr id="7" name="Oval 6"/>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TextBox 5"/>
            <p:cNvSpPr txBox="1"/>
            <p:nvPr/>
          </p:nvSpPr>
          <p:spPr>
            <a:xfrm>
              <a:off x="1600200" y="1541206"/>
              <a:ext cx="7543800" cy="1608133"/>
            </a:xfrm>
            <a:prstGeom prst="rect">
              <a:avLst/>
            </a:prstGeom>
            <a:noFill/>
          </p:spPr>
          <p:txBody>
            <a:bodyPr wrap="square" rtlCol="0">
              <a:spAutoFit/>
            </a:bodyPr>
            <a:lstStyle/>
            <a:p>
              <a:r>
                <a:rPr lang="en-US" sz="3200" dirty="0" smtClean="0"/>
                <a:t>Management comes in several forms.     </a:t>
              </a:r>
            </a:p>
            <a:p>
              <a:endParaRPr lang="en-US" sz="1050" dirty="0" smtClean="0"/>
            </a:p>
            <a:p>
              <a:r>
                <a:rPr lang="en-US" sz="2800" dirty="0" smtClean="0"/>
                <a:t>For simplicity, we will discuss sole and group manager types, realizing they sometimes overlap.</a:t>
              </a:r>
              <a:endParaRPr lang="en-US" sz="2400" dirty="0"/>
            </a:p>
          </p:txBody>
        </p:sp>
      </p:grpSp>
      <p:grpSp>
        <p:nvGrpSpPr>
          <p:cNvPr id="124" name="Group 123"/>
          <p:cNvGrpSpPr/>
          <p:nvPr/>
        </p:nvGrpSpPr>
        <p:grpSpPr>
          <a:xfrm>
            <a:off x="1638825" y="3449640"/>
            <a:ext cx="6553200" cy="2429933"/>
            <a:chOff x="1600200" y="3449640"/>
            <a:chExt cx="6553200" cy="2429933"/>
          </a:xfrm>
        </p:grpSpPr>
        <p:grpSp>
          <p:nvGrpSpPr>
            <p:cNvPr id="122" name="Group 121"/>
            <p:cNvGrpSpPr/>
            <p:nvPr/>
          </p:nvGrpSpPr>
          <p:grpSpPr>
            <a:xfrm>
              <a:off x="1676400" y="3553994"/>
              <a:ext cx="6371537" cy="2206066"/>
              <a:chOff x="1676400" y="3553994"/>
              <a:chExt cx="6371537" cy="2206066"/>
            </a:xfrm>
          </p:grpSpPr>
          <p:sp>
            <p:nvSpPr>
              <p:cNvPr id="48" name="TextBox 47"/>
              <p:cNvSpPr txBox="1"/>
              <p:nvPr/>
            </p:nvSpPr>
            <p:spPr>
              <a:xfrm>
                <a:off x="4549368" y="3553994"/>
                <a:ext cx="1008592" cy="246221"/>
              </a:xfrm>
              <a:prstGeom prst="rect">
                <a:avLst/>
              </a:prstGeom>
              <a:noFill/>
            </p:spPr>
            <p:txBody>
              <a:bodyPr wrap="square" rtlCol="0">
                <a:spAutoFit/>
              </a:bodyPr>
              <a:lstStyle/>
              <a:p>
                <a:pPr algn="ctr"/>
                <a:r>
                  <a:rPr lang="en-US" sz="1000" dirty="0" smtClean="0">
                    <a:latin typeface="Arial Narrow" panose="020B0606020202030204" pitchFamily="34" charset="0"/>
                  </a:rPr>
                  <a:t>Management</a:t>
                </a:r>
                <a:endParaRPr lang="en-US" sz="1000" dirty="0">
                  <a:latin typeface="Arial Narrow" panose="020B0606020202030204" pitchFamily="34" charset="0"/>
                </a:endParaRPr>
              </a:p>
            </p:txBody>
          </p:sp>
          <p:grpSp>
            <p:nvGrpSpPr>
              <p:cNvPr id="49" name="Group 48"/>
              <p:cNvGrpSpPr/>
              <p:nvPr/>
            </p:nvGrpSpPr>
            <p:grpSpPr>
              <a:xfrm>
                <a:off x="3081459" y="4109201"/>
                <a:ext cx="4216134" cy="246747"/>
                <a:chOff x="2182281" y="4488610"/>
                <a:chExt cx="5303442" cy="246747"/>
              </a:xfrm>
            </p:grpSpPr>
            <p:sp>
              <p:nvSpPr>
                <p:cNvPr id="75" name="TextBox 74"/>
                <p:cNvSpPr txBox="1"/>
                <p:nvPr/>
              </p:nvSpPr>
              <p:spPr>
                <a:xfrm>
                  <a:off x="2182281" y="4489136"/>
                  <a:ext cx="1008592" cy="246221"/>
                </a:xfrm>
                <a:prstGeom prst="rect">
                  <a:avLst/>
                </a:prstGeom>
                <a:noFill/>
              </p:spPr>
              <p:txBody>
                <a:bodyPr wrap="square" rtlCol="0">
                  <a:spAutoFit/>
                </a:bodyPr>
                <a:lstStyle/>
                <a:p>
                  <a:pPr algn="ctr"/>
                  <a:r>
                    <a:rPr lang="en-US" sz="1000" dirty="0" smtClean="0">
                      <a:latin typeface="Arial Narrow" panose="020B0606020202030204" pitchFamily="34" charset="0"/>
                    </a:rPr>
                    <a:t>Solo</a:t>
                  </a:r>
                  <a:endParaRPr lang="en-US" sz="1000" dirty="0">
                    <a:latin typeface="Arial Narrow" panose="020B0606020202030204" pitchFamily="34" charset="0"/>
                  </a:endParaRPr>
                </a:p>
              </p:txBody>
            </p:sp>
            <p:sp>
              <p:nvSpPr>
                <p:cNvPr id="76" name="TextBox 75"/>
                <p:cNvSpPr txBox="1"/>
                <p:nvPr/>
              </p:nvSpPr>
              <p:spPr>
                <a:xfrm>
                  <a:off x="5863694" y="4488610"/>
                  <a:ext cx="1622029" cy="246221"/>
                </a:xfrm>
                <a:prstGeom prst="rect">
                  <a:avLst/>
                </a:prstGeom>
                <a:noFill/>
              </p:spPr>
              <p:txBody>
                <a:bodyPr wrap="square" rtlCol="0">
                  <a:spAutoFit/>
                </a:bodyPr>
                <a:lstStyle/>
                <a:p>
                  <a:pPr algn="ctr"/>
                  <a:r>
                    <a:rPr lang="en-US" sz="1000" dirty="0" smtClean="0">
                      <a:latin typeface="Arial Narrow" panose="020B0606020202030204" pitchFamily="34" charset="0"/>
                    </a:rPr>
                    <a:t>Group</a:t>
                  </a:r>
                  <a:endParaRPr lang="en-US" sz="1000" dirty="0">
                    <a:latin typeface="Arial Narrow" panose="020B0606020202030204" pitchFamily="34" charset="0"/>
                  </a:endParaRPr>
                </a:p>
              </p:txBody>
            </p:sp>
          </p:grpSp>
          <p:grpSp>
            <p:nvGrpSpPr>
              <p:cNvPr id="50" name="Group 49"/>
              <p:cNvGrpSpPr/>
              <p:nvPr/>
            </p:nvGrpSpPr>
            <p:grpSpPr>
              <a:xfrm>
                <a:off x="2374546" y="4511587"/>
                <a:ext cx="5243362" cy="269284"/>
                <a:chOff x="1424137" y="4903381"/>
                <a:chExt cx="6242075" cy="269284"/>
              </a:xfrm>
            </p:grpSpPr>
            <p:grpSp>
              <p:nvGrpSpPr>
                <p:cNvPr id="69" name="Group 68"/>
                <p:cNvGrpSpPr/>
                <p:nvPr/>
              </p:nvGrpSpPr>
              <p:grpSpPr>
                <a:xfrm>
                  <a:off x="1424137" y="4903756"/>
                  <a:ext cx="3075487" cy="268909"/>
                  <a:chOff x="1424137" y="4903756"/>
                  <a:chExt cx="3075487" cy="268909"/>
                </a:xfrm>
              </p:grpSpPr>
              <p:sp>
                <p:nvSpPr>
                  <p:cNvPr id="73" name="TextBox 72"/>
                  <p:cNvSpPr txBox="1"/>
                  <p:nvPr/>
                </p:nvSpPr>
                <p:spPr>
                  <a:xfrm>
                    <a:off x="1424137" y="4903756"/>
                    <a:ext cx="1070502" cy="246221"/>
                  </a:xfrm>
                  <a:prstGeom prst="rect">
                    <a:avLst/>
                  </a:prstGeom>
                  <a:noFill/>
                </p:spPr>
                <p:txBody>
                  <a:bodyPr wrap="square" rtlCol="0">
                    <a:spAutoFit/>
                  </a:bodyPr>
                  <a:lstStyle/>
                  <a:p>
                    <a:pPr algn="ctr"/>
                    <a:r>
                      <a:rPr lang="en-US" sz="1000" dirty="0" smtClean="0">
                        <a:latin typeface="Arial Narrow" panose="020B0606020202030204" pitchFamily="34" charset="0"/>
                      </a:rPr>
                      <a:t>Dictatorial</a:t>
                    </a:r>
                    <a:endParaRPr lang="en-US" sz="1000" dirty="0">
                      <a:latin typeface="Arial Narrow" panose="020B0606020202030204" pitchFamily="34" charset="0"/>
                    </a:endParaRPr>
                  </a:p>
                </p:txBody>
              </p:sp>
              <p:sp>
                <p:nvSpPr>
                  <p:cNvPr id="74" name="TextBox 73"/>
                  <p:cNvSpPr txBox="1"/>
                  <p:nvPr/>
                </p:nvSpPr>
                <p:spPr>
                  <a:xfrm>
                    <a:off x="2730742" y="4926444"/>
                    <a:ext cx="1768882" cy="246221"/>
                  </a:xfrm>
                  <a:prstGeom prst="rect">
                    <a:avLst/>
                  </a:prstGeom>
                  <a:noFill/>
                </p:spPr>
                <p:txBody>
                  <a:bodyPr wrap="square" rtlCol="0">
                    <a:spAutoFit/>
                  </a:bodyPr>
                  <a:lstStyle/>
                  <a:p>
                    <a:pPr algn="ctr"/>
                    <a:r>
                      <a:rPr lang="en-US" sz="1000" dirty="0" smtClean="0">
                        <a:latin typeface="Arial Narrow" panose="020B0606020202030204" pitchFamily="34" charset="0"/>
                      </a:rPr>
                      <a:t>Sole Manager</a:t>
                    </a:r>
                    <a:endParaRPr lang="en-US" sz="1000" dirty="0">
                      <a:latin typeface="Arial Narrow" panose="020B0606020202030204" pitchFamily="34" charset="0"/>
                    </a:endParaRPr>
                  </a:p>
                </p:txBody>
              </p:sp>
            </p:grpSp>
            <p:grpSp>
              <p:nvGrpSpPr>
                <p:cNvPr id="70" name="Group 69"/>
                <p:cNvGrpSpPr/>
                <p:nvPr/>
              </p:nvGrpSpPr>
              <p:grpSpPr>
                <a:xfrm>
                  <a:off x="5086014" y="4903381"/>
                  <a:ext cx="2580198" cy="253379"/>
                  <a:chOff x="5086014" y="4903381"/>
                  <a:chExt cx="2580198" cy="253379"/>
                </a:xfrm>
              </p:grpSpPr>
              <p:sp>
                <p:nvSpPr>
                  <p:cNvPr id="71" name="TextBox 70"/>
                  <p:cNvSpPr txBox="1"/>
                  <p:nvPr/>
                </p:nvSpPr>
                <p:spPr>
                  <a:xfrm>
                    <a:off x="5086014" y="4903381"/>
                    <a:ext cx="1116544" cy="246221"/>
                  </a:xfrm>
                  <a:prstGeom prst="rect">
                    <a:avLst/>
                  </a:prstGeom>
                  <a:noFill/>
                </p:spPr>
                <p:txBody>
                  <a:bodyPr wrap="square" rtlCol="0">
                    <a:spAutoFit/>
                  </a:bodyPr>
                  <a:lstStyle/>
                  <a:p>
                    <a:pPr algn="ctr"/>
                    <a:r>
                      <a:rPr lang="en-US" sz="1000" dirty="0" smtClean="0">
                        <a:latin typeface="Arial Narrow" panose="020B0606020202030204" pitchFamily="34" charset="0"/>
                      </a:rPr>
                      <a:t>Collaborative</a:t>
                    </a:r>
                    <a:endParaRPr lang="en-US" sz="1000" dirty="0">
                      <a:latin typeface="Arial Narrow" panose="020B0606020202030204" pitchFamily="34" charset="0"/>
                    </a:endParaRPr>
                  </a:p>
                </p:txBody>
              </p:sp>
              <p:sp>
                <p:nvSpPr>
                  <p:cNvPr id="72" name="TextBox 71"/>
                  <p:cNvSpPr txBox="1"/>
                  <p:nvPr/>
                </p:nvSpPr>
                <p:spPr>
                  <a:xfrm>
                    <a:off x="6761864" y="4910539"/>
                    <a:ext cx="904348" cy="246221"/>
                  </a:xfrm>
                  <a:prstGeom prst="rect">
                    <a:avLst/>
                  </a:prstGeom>
                  <a:noFill/>
                </p:spPr>
                <p:txBody>
                  <a:bodyPr wrap="square" rtlCol="0">
                    <a:spAutoFit/>
                  </a:bodyPr>
                  <a:lstStyle/>
                  <a:p>
                    <a:pPr algn="ctr"/>
                    <a:r>
                      <a:rPr lang="en-US" sz="1000" dirty="0" smtClean="0">
                        <a:latin typeface="Arial Narrow" panose="020B0606020202030204" pitchFamily="34" charset="0"/>
                      </a:rPr>
                      <a:t>Oligarchy</a:t>
                    </a:r>
                    <a:endParaRPr lang="en-US" sz="1000" dirty="0">
                      <a:latin typeface="Arial Narrow" panose="020B0606020202030204" pitchFamily="34" charset="0"/>
                    </a:endParaRPr>
                  </a:p>
                </p:txBody>
              </p:sp>
            </p:grpSp>
          </p:grpSp>
          <p:grpSp>
            <p:nvGrpSpPr>
              <p:cNvPr id="51" name="Group 50"/>
              <p:cNvGrpSpPr/>
              <p:nvPr/>
            </p:nvGrpSpPr>
            <p:grpSpPr>
              <a:xfrm>
                <a:off x="1676400" y="5016352"/>
                <a:ext cx="5598298" cy="272672"/>
                <a:chOff x="1446833" y="5249523"/>
                <a:chExt cx="4197040" cy="272672"/>
              </a:xfrm>
            </p:grpSpPr>
            <p:grpSp>
              <p:nvGrpSpPr>
                <p:cNvPr id="59" name="Group 58"/>
                <p:cNvGrpSpPr/>
                <p:nvPr/>
              </p:nvGrpSpPr>
              <p:grpSpPr>
                <a:xfrm>
                  <a:off x="1446833" y="5260131"/>
                  <a:ext cx="2487009" cy="262064"/>
                  <a:chOff x="1446833" y="5260131"/>
                  <a:chExt cx="2487009" cy="262064"/>
                </a:xfrm>
              </p:grpSpPr>
              <p:grpSp>
                <p:nvGrpSpPr>
                  <p:cNvPr id="63" name="Group 62"/>
                  <p:cNvGrpSpPr/>
                  <p:nvPr/>
                </p:nvGrpSpPr>
                <p:grpSpPr>
                  <a:xfrm>
                    <a:off x="1446833" y="5260131"/>
                    <a:ext cx="1658136" cy="262064"/>
                    <a:chOff x="1446833" y="5260131"/>
                    <a:chExt cx="1658136" cy="262064"/>
                  </a:xfrm>
                </p:grpSpPr>
                <p:sp>
                  <p:nvSpPr>
                    <p:cNvPr id="67" name="TextBox 66"/>
                    <p:cNvSpPr txBox="1"/>
                    <p:nvPr/>
                  </p:nvSpPr>
                  <p:spPr>
                    <a:xfrm>
                      <a:off x="1446833" y="5275974"/>
                      <a:ext cx="956248" cy="246221"/>
                    </a:xfrm>
                    <a:prstGeom prst="rect">
                      <a:avLst/>
                    </a:prstGeom>
                    <a:noFill/>
                  </p:spPr>
                  <p:txBody>
                    <a:bodyPr wrap="square" rtlCol="0">
                      <a:spAutoFit/>
                    </a:bodyPr>
                    <a:lstStyle/>
                    <a:p>
                      <a:pPr algn="ctr"/>
                      <a:r>
                        <a:rPr lang="en-US" sz="1000" dirty="0" smtClean="0">
                          <a:latin typeface="Arial Narrow" panose="020B0606020202030204" pitchFamily="34" charset="0"/>
                        </a:rPr>
                        <a:t>Beneficent</a:t>
                      </a:r>
                      <a:endParaRPr lang="en-US" sz="1000" dirty="0">
                        <a:latin typeface="Arial Narrow" panose="020B0606020202030204" pitchFamily="34" charset="0"/>
                      </a:endParaRPr>
                    </a:p>
                  </p:txBody>
                </p:sp>
                <p:sp>
                  <p:nvSpPr>
                    <p:cNvPr id="68" name="TextBox 67"/>
                    <p:cNvSpPr txBox="1"/>
                    <p:nvPr/>
                  </p:nvSpPr>
                  <p:spPr>
                    <a:xfrm>
                      <a:off x="2233962" y="5260131"/>
                      <a:ext cx="871007" cy="246221"/>
                    </a:xfrm>
                    <a:prstGeom prst="rect">
                      <a:avLst/>
                    </a:prstGeom>
                    <a:noFill/>
                  </p:spPr>
                  <p:txBody>
                    <a:bodyPr wrap="square" rtlCol="0">
                      <a:spAutoFit/>
                    </a:bodyPr>
                    <a:lstStyle/>
                    <a:p>
                      <a:pPr algn="ctr"/>
                      <a:r>
                        <a:rPr lang="en-US" sz="1000" dirty="0" smtClean="0">
                          <a:latin typeface="Arial Narrow" panose="020B0606020202030204" pitchFamily="34" charset="0"/>
                        </a:rPr>
                        <a:t>Evil</a:t>
                      </a:r>
                      <a:endParaRPr lang="en-US" sz="1000" dirty="0">
                        <a:latin typeface="Arial Narrow" panose="020B0606020202030204" pitchFamily="34" charset="0"/>
                      </a:endParaRPr>
                    </a:p>
                  </p:txBody>
                </p:sp>
              </p:grpSp>
              <p:grpSp>
                <p:nvGrpSpPr>
                  <p:cNvPr id="64" name="Group 63"/>
                  <p:cNvGrpSpPr/>
                  <p:nvPr/>
                </p:nvGrpSpPr>
                <p:grpSpPr>
                  <a:xfrm>
                    <a:off x="2539382" y="5260132"/>
                    <a:ext cx="1394460" cy="256011"/>
                    <a:chOff x="1088125" y="5287300"/>
                    <a:chExt cx="1086860" cy="256011"/>
                  </a:xfrm>
                </p:grpSpPr>
                <p:sp>
                  <p:nvSpPr>
                    <p:cNvPr id="65" name="TextBox 64"/>
                    <p:cNvSpPr txBox="1"/>
                    <p:nvPr/>
                  </p:nvSpPr>
                  <p:spPr>
                    <a:xfrm>
                      <a:off x="1088125" y="5287300"/>
                      <a:ext cx="750878" cy="246221"/>
                    </a:xfrm>
                    <a:prstGeom prst="rect">
                      <a:avLst/>
                    </a:prstGeom>
                    <a:noFill/>
                  </p:spPr>
                  <p:txBody>
                    <a:bodyPr wrap="square" rtlCol="0">
                      <a:spAutoFit/>
                    </a:bodyPr>
                    <a:lstStyle/>
                    <a:p>
                      <a:pPr algn="ctr"/>
                      <a:r>
                        <a:rPr lang="en-US" sz="1000" dirty="0" smtClean="0">
                          <a:latin typeface="Arial Narrow" panose="020B0606020202030204" pitchFamily="34" charset="0"/>
                        </a:rPr>
                        <a:t>Beneficent</a:t>
                      </a:r>
                      <a:endParaRPr lang="en-US" sz="1000" dirty="0">
                        <a:latin typeface="Arial Narrow" panose="020B0606020202030204" pitchFamily="34" charset="0"/>
                      </a:endParaRPr>
                    </a:p>
                  </p:txBody>
                </p:sp>
                <p:sp>
                  <p:nvSpPr>
                    <p:cNvPr id="66" name="TextBox 65"/>
                    <p:cNvSpPr txBox="1"/>
                    <p:nvPr/>
                  </p:nvSpPr>
                  <p:spPr>
                    <a:xfrm>
                      <a:off x="1839003" y="5297090"/>
                      <a:ext cx="335982" cy="246221"/>
                    </a:xfrm>
                    <a:prstGeom prst="rect">
                      <a:avLst/>
                    </a:prstGeom>
                    <a:noFill/>
                  </p:spPr>
                  <p:txBody>
                    <a:bodyPr wrap="square" rtlCol="0">
                      <a:spAutoFit/>
                    </a:bodyPr>
                    <a:lstStyle/>
                    <a:p>
                      <a:pPr algn="ctr"/>
                      <a:r>
                        <a:rPr lang="en-US" sz="1000" dirty="0" smtClean="0">
                          <a:latin typeface="Arial Narrow" panose="020B0606020202030204" pitchFamily="34" charset="0"/>
                        </a:rPr>
                        <a:t>Evil</a:t>
                      </a:r>
                      <a:endParaRPr lang="en-US" sz="1000" dirty="0">
                        <a:latin typeface="Arial Narrow" panose="020B0606020202030204" pitchFamily="34" charset="0"/>
                      </a:endParaRPr>
                    </a:p>
                  </p:txBody>
                </p:sp>
              </p:grpSp>
            </p:grpSp>
            <p:grpSp>
              <p:nvGrpSpPr>
                <p:cNvPr id="60" name="Group 59"/>
                <p:cNvGrpSpPr/>
                <p:nvPr/>
              </p:nvGrpSpPr>
              <p:grpSpPr>
                <a:xfrm>
                  <a:off x="3551792" y="5249523"/>
                  <a:ext cx="2092081" cy="256011"/>
                  <a:chOff x="3591478" y="5338770"/>
                  <a:chExt cx="2092081" cy="256011"/>
                </a:xfrm>
              </p:grpSpPr>
              <p:sp>
                <p:nvSpPr>
                  <p:cNvPr id="61" name="TextBox 60"/>
                  <p:cNvSpPr txBox="1"/>
                  <p:nvPr/>
                </p:nvSpPr>
                <p:spPr>
                  <a:xfrm>
                    <a:off x="3591478" y="5338770"/>
                    <a:ext cx="1174222" cy="246221"/>
                  </a:xfrm>
                  <a:prstGeom prst="rect">
                    <a:avLst/>
                  </a:prstGeom>
                  <a:noFill/>
                </p:spPr>
                <p:txBody>
                  <a:bodyPr wrap="square" rtlCol="0">
                    <a:spAutoFit/>
                  </a:bodyPr>
                  <a:lstStyle/>
                  <a:p>
                    <a:pPr algn="ctr"/>
                    <a:r>
                      <a:rPr lang="en-US" sz="1000" dirty="0" smtClean="0">
                        <a:latin typeface="Arial Narrow" panose="020B0606020202030204" pitchFamily="34" charset="0"/>
                      </a:rPr>
                      <a:t>Directed</a:t>
                    </a:r>
                    <a:endParaRPr lang="en-US" sz="1000" dirty="0">
                      <a:latin typeface="Arial Narrow" panose="020B0606020202030204" pitchFamily="34" charset="0"/>
                    </a:endParaRPr>
                  </a:p>
                </p:txBody>
              </p:sp>
              <p:sp>
                <p:nvSpPr>
                  <p:cNvPr id="62" name="TextBox 61"/>
                  <p:cNvSpPr txBox="1"/>
                  <p:nvPr/>
                </p:nvSpPr>
                <p:spPr>
                  <a:xfrm>
                    <a:off x="4897217" y="5348560"/>
                    <a:ext cx="786342" cy="246221"/>
                  </a:xfrm>
                  <a:prstGeom prst="rect">
                    <a:avLst/>
                  </a:prstGeom>
                  <a:noFill/>
                </p:spPr>
                <p:txBody>
                  <a:bodyPr wrap="square" rtlCol="0">
                    <a:spAutoFit/>
                  </a:bodyPr>
                  <a:lstStyle/>
                  <a:p>
                    <a:pPr algn="ctr"/>
                    <a:r>
                      <a:rPr lang="en-US" sz="1000" dirty="0" smtClean="0">
                        <a:latin typeface="Arial Narrow" panose="020B0606020202030204" pitchFamily="34" charset="0"/>
                      </a:rPr>
                      <a:t>Free Form</a:t>
                    </a:r>
                    <a:endParaRPr lang="en-US" sz="1000" dirty="0">
                      <a:latin typeface="Arial Narrow" panose="020B0606020202030204" pitchFamily="34" charset="0"/>
                    </a:endParaRPr>
                  </a:p>
                </p:txBody>
              </p:sp>
            </p:grpSp>
          </p:grpSp>
          <p:grpSp>
            <p:nvGrpSpPr>
              <p:cNvPr id="52" name="Group 51"/>
              <p:cNvGrpSpPr/>
              <p:nvPr/>
            </p:nvGrpSpPr>
            <p:grpSpPr>
              <a:xfrm>
                <a:off x="4034891" y="5501905"/>
                <a:ext cx="4013046" cy="258155"/>
                <a:chOff x="4093195" y="5701135"/>
                <a:chExt cx="4013046" cy="258155"/>
              </a:xfrm>
            </p:grpSpPr>
            <p:grpSp>
              <p:nvGrpSpPr>
                <p:cNvPr id="53" name="Group 52"/>
                <p:cNvGrpSpPr/>
                <p:nvPr/>
              </p:nvGrpSpPr>
              <p:grpSpPr>
                <a:xfrm>
                  <a:off x="4093195" y="5701135"/>
                  <a:ext cx="2273691" cy="258155"/>
                  <a:chOff x="4084198" y="5671846"/>
                  <a:chExt cx="2273691" cy="258155"/>
                </a:xfrm>
              </p:grpSpPr>
              <p:sp>
                <p:nvSpPr>
                  <p:cNvPr id="57" name="TextBox 56"/>
                  <p:cNvSpPr txBox="1"/>
                  <p:nvPr/>
                </p:nvSpPr>
                <p:spPr>
                  <a:xfrm>
                    <a:off x="4084198" y="5671846"/>
                    <a:ext cx="1174222" cy="246221"/>
                  </a:xfrm>
                  <a:prstGeom prst="rect">
                    <a:avLst/>
                  </a:prstGeom>
                  <a:noFill/>
                </p:spPr>
                <p:txBody>
                  <a:bodyPr wrap="square" rtlCol="0">
                    <a:spAutoFit/>
                  </a:bodyPr>
                  <a:lstStyle/>
                  <a:p>
                    <a:pPr algn="ctr"/>
                    <a:r>
                      <a:rPr lang="en-US" sz="1000" dirty="0" smtClean="0">
                        <a:latin typeface="Arial Narrow" panose="020B0606020202030204" pitchFamily="34" charset="0"/>
                      </a:rPr>
                      <a:t>Ongoing &amp; Open</a:t>
                    </a:r>
                    <a:endParaRPr lang="en-US" sz="1000" dirty="0">
                      <a:latin typeface="Arial Narrow" panose="020B0606020202030204" pitchFamily="34" charset="0"/>
                    </a:endParaRPr>
                  </a:p>
                </p:txBody>
              </p:sp>
              <p:sp>
                <p:nvSpPr>
                  <p:cNvPr id="58" name="TextBox 57"/>
                  <p:cNvSpPr txBox="1"/>
                  <p:nvPr/>
                </p:nvSpPr>
                <p:spPr>
                  <a:xfrm>
                    <a:off x="5018039" y="5683780"/>
                    <a:ext cx="1339850" cy="246221"/>
                  </a:xfrm>
                  <a:prstGeom prst="rect">
                    <a:avLst/>
                  </a:prstGeom>
                  <a:noFill/>
                </p:spPr>
                <p:txBody>
                  <a:bodyPr wrap="square" rtlCol="0">
                    <a:spAutoFit/>
                  </a:bodyPr>
                  <a:lstStyle/>
                  <a:p>
                    <a:pPr algn="ctr"/>
                    <a:r>
                      <a:rPr lang="en-US" sz="1000" dirty="0" smtClean="0">
                        <a:latin typeface="Arial Narrow" panose="020B0606020202030204" pitchFamily="34" charset="0"/>
                      </a:rPr>
                      <a:t>Special Mission</a:t>
                    </a:r>
                    <a:endParaRPr lang="en-US" sz="1000" dirty="0">
                      <a:latin typeface="Arial Narrow" panose="020B0606020202030204" pitchFamily="34" charset="0"/>
                    </a:endParaRPr>
                  </a:p>
                </p:txBody>
              </p:sp>
            </p:grpSp>
            <p:grpSp>
              <p:nvGrpSpPr>
                <p:cNvPr id="54" name="Group 53"/>
                <p:cNvGrpSpPr/>
                <p:nvPr/>
              </p:nvGrpSpPr>
              <p:grpSpPr>
                <a:xfrm>
                  <a:off x="5729204" y="5713068"/>
                  <a:ext cx="2377037" cy="246222"/>
                  <a:chOff x="5729204" y="5713068"/>
                  <a:chExt cx="2377037" cy="246222"/>
                </a:xfrm>
              </p:grpSpPr>
              <p:sp>
                <p:nvSpPr>
                  <p:cNvPr id="55" name="TextBox 54"/>
                  <p:cNvSpPr txBox="1"/>
                  <p:nvPr/>
                </p:nvSpPr>
                <p:spPr>
                  <a:xfrm>
                    <a:off x="5729204" y="5713069"/>
                    <a:ext cx="1339850" cy="246221"/>
                  </a:xfrm>
                  <a:prstGeom prst="rect">
                    <a:avLst/>
                  </a:prstGeom>
                  <a:noFill/>
                </p:spPr>
                <p:txBody>
                  <a:bodyPr wrap="square" rtlCol="0">
                    <a:spAutoFit/>
                  </a:bodyPr>
                  <a:lstStyle/>
                  <a:p>
                    <a:pPr algn="ctr"/>
                    <a:r>
                      <a:rPr lang="en-US" sz="1000" dirty="0" smtClean="0">
                        <a:latin typeface="Arial Narrow" panose="020B0606020202030204" pitchFamily="34" charset="0"/>
                      </a:rPr>
                      <a:t>Chaotic</a:t>
                    </a:r>
                    <a:endParaRPr lang="en-US" sz="1000" dirty="0">
                      <a:latin typeface="Arial Narrow" panose="020B0606020202030204" pitchFamily="34" charset="0"/>
                    </a:endParaRPr>
                  </a:p>
                </p:txBody>
              </p:sp>
              <p:sp>
                <p:nvSpPr>
                  <p:cNvPr id="56" name="TextBox 55"/>
                  <p:cNvSpPr txBox="1"/>
                  <p:nvPr/>
                </p:nvSpPr>
                <p:spPr>
                  <a:xfrm>
                    <a:off x="6634630" y="5713068"/>
                    <a:ext cx="1471611" cy="246221"/>
                  </a:xfrm>
                  <a:prstGeom prst="rect">
                    <a:avLst/>
                  </a:prstGeom>
                  <a:noFill/>
                </p:spPr>
                <p:txBody>
                  <a:bodyPr wrap="square" rtlCol="0">
                    <a:spAutoFit/>
                  </a:bodyPr>
                  <a:lstStyle/>
                  <a:p>
                    <a:pPr algn="ctr"/>
                    <a:r>
                      <a:rPr lang="en-US" sz="1000" dirty="0" smtClean="0">
                        <a:latin typeface="Arial Narrow" panose="020B0606020202030204" pitchFamily="34" charset="0"/>
                      </a:rPr>
                      <a:t>Semi-Organized</a:t>
                    </a:r>
                    <a:endParaRPr lang="en-US" sz="1000" dirty="0">
                      <a:latin typeface="Arial Narrow" panose="020B0606020202030204" pitchFamily="34" charset="0"/>
                    </a:endParaRPr>
                  </a:p>
                </p:txBody>
              </p:sp>
            </p:grpSp>
          </p:grpSp>
          <p:grpSp>
            <p:nvGrpSpPr>
              <p:cNvPr id="89" name="Group 88"/>
              <p:cNvGrpSpPr/>
              <p:nvPr/>
            </p:nvGrpSpPr>
            <p:grpSpPr>
              <a:xfrm>
                <a:off x="3718321" y="3773889"/>
                <a:ext cx="2720703" cy="388669"/>
                <a:chOff x="3264425" y="3800214"/>
                <a:chExt cx="3578478" cy="498210"/>
              </a:xfrm>
            </p:grpSpPr>
            <p:cxnSp>
              <p:nvCxnSpPr>
                <p:cNvPr id="78" name="Straight Arrow Connector 77"/>
                <p:cNvCxnSpPr>
                  <a:stCxn id="48" idx="2"/>
                </p:cNvCxnSpPr>
                <p:nvPr/>
              </p:nvCxnSpPr>
              <p:spPr>
                <a:xfrm flipH="1">
                  <a:off x="3264425" y="3800215"/>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5053664" y="3800214"/>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15" name="Group 114"/>
              <p:cNvGrpSpPr/>
              <p:nvPr/>
            </p:nvGrpSpPr>
            <p:grpSpPr>
              <a:xfrm>
                <a:off x="3016245" y="4313920"/>
                <a:ext cx="4102905" cy="238503"/>
                <a:chOff x="2509764" y="4434822"/>
                <a:chExt cx="5145542" cy="238503"/>
              </a:xfrm>
            </p:grpSpPr>
            <p:grpSp>
              <p:nvGrpSpPr>
                <p:cNvPr id="90" name="Group 89"/>
                <p:cNvGrpSpPr/>
                <p:nvPr/>
              </p:nvGrpSpPr>
              <p:grpSpPr>
                <a:xfrm>
                  <a:off x="2509764" y="4434822"/>
                  <a:ext cx="1143390" cy="235743"/>
                  <a:chOff x="3264425" y="3800214"/>
                  <a:chExt cx="3578478" cy="498210"/>
                </a:xfrm>
              </p:grpSpPr>
              <p:cxnSp>
                <p:nvCxnSpPr>
                  <p:cNvPr id="91" name="Straight Arrow Connector 90"/>
                  <p:cNvCxnSpPr/>
                  <p:nvPr/>
                </p:nvCxnSpPr>
                <p:spPr>
                  <a:xfrm flipH="1">
                    <a:off x="3264425" y="3800215"/>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a:off x="5053664" y="3800214"/>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93" name="Group 92"/>
                <p:cNvGrpSpPr/>
                <p:nvPr/>
              </p:nvGrpSpPr>
              <p:grpSpPr>
                <a:xfrm>
                  <a:off x="6483874" y="4437582"/>
                  <a:ext cx="1171432" cy="235743"/>
                  <a:chOff x="3264425" y="3800214"/>
                  <a:chExt cx="3578478" cy="498210"/>
                </a:xfrm>
              </p:grpSpPr>
              <p:cxnSp>
                <p:nvCxnSpPr>
                  <p:cNvPr id="94" name="Straight Arrow Connector 93"/>
                  <p:cNvCxnSpPr/>
                  <p:nvPr/>
                </p:nvCxnSpPr>
                <p:spPr>
                  <a:xfrm flipH="1">
                    <a:off x="3264425" y="3800215"/>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a:off x="5053664" y="3800214"/>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pSp>
            <p:nvGrpSpPr>
              <p:cNvPr id="96" name="Group 95"/>
              <p:cNvGrpSpPr/>
              <p:nvPr/>
            </p:nvGrpSpPr>
            <p:grpSpPr>
              <a:xfrm>
                <a:off x="2343677" y="4784199"/>
                <a:ext cx="953441" cy="235743"/>
                <a:chOff x="3264425" y="3800214"/>
                <a:chExt cx="3578478" cy="498210"/>
              </a:xfrm>
            </p:grpSpPr>
            <p:cxnSp>
              <p:nvCxnSpPr>
                <p:cNvPr id="97" name="Straight Arrow Connector 96"/>
                <p:cNvCxnSpPr/>
                <p:nvPr/>
              </p:nvCxnSpPr>
              <p:spPr>
                <a:xfrm flipH="1">
                  <a:off x="3264425" y="3800215"/>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a:off x="5053664" y="3800214"/>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99" name="Group 98"/>
              <p:cNvGrpSpPr/>
              <p:nvPr/>
            </p:nvGrpSpPr>
            <p:grpSpPr>
              <a:xfrm>
                <a:off x="3741851" y="4784199"/>
                <a:ext cx="953441" cy="235743"/>
                <a:chOff x="3264425" y="3800214"/>
                <a:chExt cx="3578478" cy="498210"/>
              </a:xfrm>
            </p:grpSpPr>
            <p:cxnSp>
              <p:nvCxnSpPr>
                <p:cNvPr id="100" name="Straight Arrow Connector 99"/>
                <p:cNvCxnSpPr/>
                <p:nvPr/>
              </p:nvCxnSpPr>
              <p:spPr>
                <a:xfrm flipH="1">
                  <a:off x="3264425" y="3800215"/>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a:off x="5053664" y="3800214"/>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02" name="Group 101"/>
              <p:cNvGrpSpPr/>
              <p:nvPr/>
            </p:nvGrpSpPr>
            <p:grpSpPr>
              <a:xfrm>
                <a:off x="5454897" y="4795082"/>
                <a:ext cx="953441" cy="235743"/>
                <a:chOff x="3264425" y="3800214"/>
                <a:chExt cx="3578478" cy="498210"/>
              </a:xfrm>
            </p:grpSpPr>
            <p:cxnSp>
              <p:nvCxnSpPr>
                <p:cNvPr id="103" name="Straight Arrow Connector 102"/>
                <p:cNvCxnSpPr/>
                <p:nvPr/>
              </p:nvCxnSpPr>
              <p:spPr>
                <a:xfrm flipH="1">
                  <a:off x="3264425" y="3800215"/>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a:off x="5053664" y="3800214"/>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21" name="Group 120"/>
              <p:cNvGrpSpPr/>
              <p:nvPr/>
            </p:nvGrpSpPr>
            <p:grpSpPr>
              <a:xfrm>
                <a:off x="4805359" y="5266162"/>
                <a:ext cx="2427366" cy="247676"/>
                <a:chOff x="4805359" y="5266162"/>
                <a:chExt cx="2427366" cy="247676"/>
              </a:xfrm>
            </p:grpSpPr>
            <p:grpSp>
              <p:nvGrpSpPr>
                <p:cNvPr id="108" name="Group 107"/>
                <p:cNvGrpSpPr/>
                <p:nvPr/>
              </p:nvGrpSpPr>
              <p:grpSpPr>
                <a:xfrm>
                  <a:off x="4805359" y="5266162"/>
                  <a:ext cx="887898" cy="235743"/>
                  <a:chOff x="3264425" y="3800214"/>
                  <a:chExt cx="3578478" cy="498210"/>
                </a:xfrm>
              </p:grpSpPr>
              <p:cxnSp>
                <p:nvCxnSpPr>
                  <p:cNvPr id="109" name="Straight Arrow Connector 108"/>
                  <p:cNvCxnSpPr/>
                  <p:nvPr/>
                </p:nvCxnSpPr>
                <p:spPr>
                  <a:xfrm flipH="1">
                    <a:off x="3264425" y="3800215"/>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a:off x="5053664" y="3800214"/>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18" name="Group 117"/>
                <p:cNvGrpSpPr/>
                <p:nvPr/>
              </p:nvGrpSpPr>
              <p:grpSpPr>
                <a:xfrm>
                  <a:off x="6344827" y="5278095"/>
                  <a:ext cx="887898" cy="235743"/>
                  <a:chOff x="3264425" y="3800214"/>
                  <a:chExt cx="3578478" cy="498210"/>
                </a:xfrm>
              </p:grpSpPr>
              <p:cxnSp>
                <p:nvCxnSpPr>
                  <p:cNvPr id="119" name="Straight Arrow Connector 118"/>
                  <p:cNvCxnSpPr/>
                  <p:nvPr/>
                </p:nvCxnSpPr>
                <p:spPr>
                  <a:xfrm flipH="1">
                    <a:off x="3264425" y="3800215"/>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0" name="Straight Arrow Connector 119"/>
                  <p:cNvCxnSpPr/>
                  <p:nvPr/>
                </p:nvCxnSpPr>
                <p:spPr>
                  <a:xfrm>
                    <a:off x="5053664" y="3800214"/>
                    <a:ext cx="1789239" cy="4982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pSp>
        <p:sp>
          <p:nvSpPr>
            <p:cNvPr id="123" name="Rectangle 122"/>
            <p:cNvSpPr/>
            <p:nvPr/>
          </p:nvSpPr>
          <p:spPr>
            <a:xfrm>
              <a:off x="1600200" y="3449640"/>
              <a:ext cx="6553200" cy="24299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77399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a:xfrm>
            <a:off x="457200" y="2174875"/>
            <a:ext cx="4082520" cy="3951288"/>
          </a:xfrm>
        </p:spPr>
        <p:txBody>
          <a:bodyPr/>
          <a:lstStyle/>
          <a:p>
            <a:r>
              <a:rPr lang="en-US" dirty="0" smtClean="0"/>
              <a:t>Solo Management</a:t>
            </a:r>
          </a:p>
          <a:p>
            <a:pPr lvl="1"/>
            <a:r>
              <a:rPr lang="en-US" dirty="0" smtClean="0"/>
              <a:t>Benevolent Dictators can get things done quickly.</a:t>
            </a:r>
          </a:p>
          <a:p>
            <a:pPr lvl="1"/>
            <a:r>
              <a:rPr lang="en-US" dirty="0" smtClean="0"/>
              <a:t>Benevolent Manager/Leaders can encourage the best out of people and grow them up into responsible positions, because they tend to be more involved with each person in their employ.</a:t>
            </a:r>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p:txBody>
          <a:bodyPr/>
          <a:lstStyle/>
          <a:p>
            <a:r>
              <a:rPr lang="en-US" dirty="0" smtClean="0"/>
              <a:t>Solo Management</a:t>
            </a:r>
          </a:p>
          <a:p>
            <a:pPr lvl="1"/>
            <a:r>
              <a:rPr lang="en-US" dirty="0" smtClean="0"/>
              <a:t>Evil Dictators, being only focused on their own gain, can use up and destroy people.</a:t>
            </a:r>
          </a:p>
          <a:p>
            <a:pPr lvl="1"/>
            <a:r>
              <a:rPr lang="en-US" dirty="0" smtClean="0"/>
              <a:t>Evil leaders, focused on their own glory, power, &amp; wealth, can ignore outward responsibilities.</a:t>
            </a:r>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Management Mindsets</a:t>
            </a:r>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790957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a:xfrm>
            <a:off x="457198" y="2174875"/>
            <a:ext cx="4412721" cy="3951288"/>
          </a:xfrm>
        </p:spPr>
        <p:txBody>
          <a:bodyPr/>
          <a:lstStyle/>
          <a:p>
            <a:r>
              <a:rPr lang="en-US" dirty="0" smtClean="0"/>
              <a:t>Group Management</a:t>
            </a:r>
          </a:p>
          <a:p>
            <a:pPr lvl="1"/>
            <a:r>
              <a:rPr lang="en-US" dirty="0" smtClean="0"/>
              <a:t>Directed Management, like a board of directors, can keep an organization focused.</a:t>
            </a:r>
          </a:p>
          <a:p>
            <a:pPr lvl="1"/>
            <a:r>
              <a:rPr lang="en-US" dirty="0" smtClean="0"/>
              <a:t>A Free-form team may be formed for a specific time-limited goal that solves a particular problem fairly and with a systems view of the situation. </a:t>
            </a:r>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a:xfrm>
            <a:off x="4645025" y="2174875"/>
            <a:ext cx="4270375" cy="3951288"/>
          </a:xfrm>
        </p:spPr>
        <p:txBody>
          <a:bodyPr>
            <a:normAutofit/>
          </a:bodyPr>
          <a:lstStyle/>
          <a:p>
            <a:r>
              <a:rPr lang="en-US" dirty="0" smtClean="0"/>
              <a:t>Group Management</a:t>
            </a:r>
          </a:p>
          <a:p>
            <a:pPr lvl="1"/>
            <a:r>
              <a:rPr lang="en-US" dirty="0" smtClean="0"/>
              <a:t>A Group can be an oligarchy. The group can take on the same evils of dictators in solo management, including self-centered, non-inclusive, unfair, and short-sighted decisions.</a:t>
            </a:r>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Management Mindsets</a:t>
            </a:r>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48266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p:txBody>
          <a:bodyPr/>
          <a:lstStyle/>
          <a:p>
            <a:r>
              <a:rPr lang="en-US" dirty="0" smtClean="0"/>
              <a:t>Overlapping Management</a:t>
            </a:r>
          </a:p>
          <a:p>
            <a:pPr lvl="1"/>
            <a:r>
              <a:rPr lang="en-US" dirty="0" smtClean="0">
                <a:sym typeface="Wingdings" panose="05000000000000000000" pitchFamily="2" charset="2"/>
              </a:rPr>
              <a:t>A solo manager may take advise from subordinates,  peers, or experts to overcome problems or make decisions where the single manager may not have expertise, enough valid information, or be unbiased enough to do what is best for the whole enterprise.</a:t>
            </a:r>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a:xfrm>
            <a:off x="4645025" y="2174875"/>
            <a:ext cx="4498975" cy="3951288"/>
          </a:xfrm>
        </p:spPr>
        <p:txBody>
          <a:bodyPr/>
          <a:lstStyle/>
          <a:p>
            <a:r>
              <a:rPr lang="en-US" dirty="0" smtClean="0"/>
              <a:t>Overlapping Management</a:t>
            </a:r>
          </a:p>
          <a:p>
            <a:pPr lvl="1"/>
            <a:r>
              <a:rPr lang="en-US" dirty="0" smtClean="0">
                <a:sym typeface="Wingdings" panose="05000000000000000000" pitchFamily="2" charset="2"/>
              </a:rPr>
              <a:t>The solo manager may create a temporary group to make decisions, but may choose others with the same blind spots or self interests as that solo manager, leading to no improvement in decisions, but more determination in doing the wrong action.</a:t>
            </a:r>
            <a:r>
              <a:rPr lang="en-US" dirty="0" smtClean="0"/>
              <a:t> </a:t>
            </a:r>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Management Mindsets</a:t>
            </a:r>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680744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p:txBody>
          <a:bodyPr/>
          <a:lstStyle/>
          <a:p>
            <a:r>
              <a:rPr lang="en-US" dirty="0" smtClean="0"/>
              <a:t>Free-form groups</a:t>
            </a:r>
          </a:p>
          <a:p>
            <a:pPr lvl="1"/>
            <a:r>
              <a:rPr lang="en-US" dirty="0" smtClean="0"/>
              <a:t>Even though “free-form”, these groups may have a sense of purpose that creates an implicit order that leads to efficiency that would not be otherwise expected.</a:t>
            </a:r>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a:xfrm>
            <a:off x="4645025" y="2174875"/>
            <a:ext cx="4194175" cy="3951288"/>
          </a:xfrm>
        </p:spPr>
        <p:txBody>
          <a:bodyPr/>
          <a:lstStyle/>
          <a:p>
            <a:r>
              <a:rPr lang="en-US" dirty="0" smtClean="0"/>
              <a:t>Free-form Groups</a:t>
            </a:r>
          </a:p>
          <a:p>
            <a:pPr lvl="1"/>
            <a:r>
              <a:rPr lang="en-US" dirty="0" smtClean="0"/>
              <a:t>Unpredictable, chaotic and inefficient results may occur. If there are “strong” personalities in the group, this may lead to splintering, with no effective leadership or decision-making.</a:t>
            </a:r>
          </a:p>
          <a:p>
            <a:pPr lvl="1"/>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Management Mindsets</a:t>
            </a:r>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2855746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r>
              <a:rPr lang="en-US" dirty="0" smtClean="0"/>
              <a:t>What is good about . . .</a:t>
            </a:r>
            <a:endParaRPr lang="en-US" dirty="0"/>
          </a:p>
        </p:txBody>
      </p:sp>
      <p:sp>
        <p:nvSpPr>
          <p:cNvPr id="4" name="Content Placeholder 3"/>
          <p:cNvSpPr>
            <a:spLocks noGrp="1"/>
          </p:cNvSpPr>
          <p:nvPr>
            <p:ph sz="half" idx="2"/>
          </p:nvPr>
        </p:nvSpPr>
        <p:spPr/>
        <p:txBody>
          <a:bodyPr/>
          <a:lstStyle/>
          <a:p>
            <a:r>
              <a:rPr lang="en-US" dirty="0" smtClean="0"/>
              <a:t>Hierarchal Structured Groups</a:t>
            </a:r>
          </a:p>
          <a:p>
            <a:pPr lvl="1"/>
            <a:r>
              <a:rPr lang="en-US" dirty="0" smtClean="0"/>
              <a:t>The diversity of input can lead to a better sense of the “big picture”, leading to a more “systems view” or broad horizons type of outlook. The structure keeps things from deteriorating into an exercise in herding cats.</a:t>
            </a:r>
            <a:endParaRPr lang="en-US" dirty="0"/>
          </a:p>
        </p:txBody>
      </p:sp>
      <p:sp>
        <p:nvSpPr>
          <p:cNvPr id="5" name="Text Placeholder 4"/>
          <p:cNvSpPr>
            <a:spLocks noGrp="1"/>
          </p:cNvSpPr>
          <p:nvPr>
            <p:ph type="body" sz="quarter" idx="3"/>
          </p:nvPr>
        </p:nvSpPr>
        <p:spPr/>
        <p:txBody>
          <a:bodyPr/>
          <a:lstStyle/>
          <a:p>
            <a:r>
              <a:rPr lang="en-US" dirty="0" smtClean="0"/>
              <a:t>What is bad about . . . </a:t>
            </a:r>
            <a:endParaRPr lang="en-US" dirty="0"/>
          </a:p>
        </p:txBody>
      </p:sp>
      <p:sp>
        <p:nvSpPr>
          <p:cNvPr id="6" name="Content Placeholder 5"/>
          <p:cNvSpPr>
            <a:spLocks noGrp="1"/>
          </p:cNvSpPr>
          <p:nvPr>
            <p:ph sz="quarter" idx="4"/>
          </p:nvPr>
        </p:nvSpPr>
        <p:spPr>
          <a:xfrm>
            <a:off x="4645025" y="2174875"/>
            <a:ext cx="4498975" cy="3951288"/>
          </a:xfrm>
        </p:spPr>
        <p:txBody>
          <a:bodyPr>
            <a:normAutofit/>
          </a:bodyPr>
          <a:lstStyle/>
          <a:p>
            <a:r>
              <a:rPr lang="en-US" dirty="0" smtClean="0"/>
              <a:t>Hierarchal Structured Groups</a:t>
            </a:r>
          </a:p>
          <a:p>
            <a:pPr lvl="1"/>
            <a:r>
              <a:rPr lang="en-US" dirty="0" smtClean="0"/>
              <a:t>There are two dangers worth mentioning, the first being the same dangers as an evil dictator, if the chairman/president/CEO has a strong personality, and the second being the risk of people becoming more concerned about maintaining their position than solving the problems, and maybe taking risks. </a:t>
            </a:r>
          </a:p>
          <a:p>
            <a:pPr lvl="1"/>
            <a:endParaRPr lang="en-US" dirty="0"/>
          </a:p>
        </p:txBody>
      </p:sp>
      <p:sp>
        <p:nvSpPr>
          <p:cNvPr id="29"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a:t>Management Mindsets</a:t>
            </a:r>
          </a:p>
        </p:txBody>
      </p:sp>
      <p:grpSp>
        <p:nvGrpSpPr>
          <p:cNvPr id="28" name="Group 27"/>
          <p:cNvGrpSpPr/>
          <p:nvPr/>
        </p:nvGrpSpPr>
        <p:grpSpPr>
          <a:xfrm>
            <a:off x="2273829" y="1066800"/>
            <a:ext cx="4596341" cy="247650"/>
            <a:chOff x="2273829" y="1066800"/>
            <a:chExt cx="4596341" cy="247650"/>
          </a:xfrm>
        </p:grpSpPr>
        <p:sp>
          <p:nvSpPr>
            <p:cNvPr id="30" name="Oval 29"/>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56581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Any Questions?</a:t>
            </a:r>
            <a:endParaRPr lang="en-US" dirty="0"/>
          </a:p>
        </p:txBody>
      </p:sp>
      <p:sp>
        <p:nvSpPr>
          <p:cNvPr id="3" name="TextBox 2"/>
          <p:cNvSpPr txBox="1"/>
          <p:nvPr/>
        </p:nvSpPr>
        <p:spPr>
          <a:xfrm>
            <a:off x="609600" y="1828800"/>
            <a:ext cx="7924800" cy="2585323"/>
          </a:xfrm>
          <a:prstGeom prst="rect">
            <a:avLst/>
          </a:prstGeom>
          <a:noFill/>
        </p:spPr>
        <p:txBody>
          <a:bodyPr wrap="square" rtlCol="0">
            <a:spAutoFit/>
          </a:bodyPr>
          <a:lstStyle/>
          <a:p>
            <a:r>
              <a:rPr lang="en-US" dirty="0" smtClean="0"/>
              <a:t>If a leader or a manager objects to being held professionally accountable for his or her business relationships, then he or she should do a BSC SWOT on him or herself. </a:t>
            </a:r>
          </a:p>
          <a:p>
            <a:r>
              <a:rPr lang="en-US" dirty="0" smtClean="0"/>
              <a:t>He may be an evil dictator, or the chairman/president/CEO of a dysfunctional group.</a:t>
            </a:r>
          </a:p>
          <a:p>
            <a:endParaRPr lang="en-US" dirty="0"/>
          </a:p>
          <a:p>
            <a:r>
              <a:rPr lang="en-US" dirty="0" smtClean="0"/>
              <a:t>Contact us at:</a:t>
            </a:r>
          </a:p>
          <a:p>
            <a:r>
              <a:rPr lang="en-US" dirty="0" err="1" smtClean="0">
                <a:hlinkClick r:id="rId22"/>
              </a:rPr>
              <a:t>Nanette.harder@brainstorming.work</a:t>
            </a:r>
            <a:endParaRPr lang="en-US" dirty="0" smtClean="0"/>
          </a:p>
          <a:p>
            <a:r>
              <a:rPr lang="en-US" dirty="0" err="1" smtClean="0">
                <a:hlinkClick r:id="rId23"/>
              </a:rPr>
              <a:t>Pete.harder@brainstorming.work</a:t>
            </a:r>
            <a:endParaRPr lang="en-US" dirty="0" smtClean="0"/>
          </a:p>
          <a:p>
            <a:endParaRPr lang="en-US" dirty="0"/>
          </a:p>
        </p:txBody>
      </p:sp>
      <p:grpSp>
        <p:nvGrpSpPr>
          <p:cNvPr id="4" name="Group 3"/>
          <p:cNvGrpSpPr/>
          <p:nvPr/>
        </p:nvGrpSpPr>
        <p:grpSpPr>
          <a:xfrm>
            <a:off x="2273829" y="1066800"/>
            <a:ext cx="4596341" cy="247650"/>
            <a:chOff x="2273829" y="1066800"/>
            <a:chExt cx="4596341" cy="247650"/>
          </a:xfrm>
        </p:grpSpPr>
        <p:sp>
          <p:nvSpPr>
            <p:cNvPr id="5" name="Oval 4"/>
            <p:cNvSpPr/>
            <p:nvPr>
              <p:custDataLst>
                <p:tags r:id="rId1"/>
              </p:custDataLst>
            </p:nvPr>
          </p:nvSpPr>
          <p:spPr>
            <a:xfrm>
              <a:off x="2273829"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custDataLst>
                <p:tags r:id="rId2"/>
              </p:custDataLst>
            </p:nvPr>
          </p:nvSpPr>
          <p:spPr>
            <a:xfrm>
              <a:off x="2408237"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custDataLst>
                <p:tags r:id="rId3"/>
              </p:custDataLst>
            </p:nvPr>
          </p:nvSpPr>
          <p:spPr>
            <a:xfrm>
              <a:off x="620977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custDataLst>
                <p:tags r:id="rId4"/>
              </p:custDataLst>
            </p:nvPr>
          </p:nvSpPr>
          <p:spPr>
            <a:xfrm>
              <a:off x="6319837"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custDataLst>
                <p:tags r:id="rId5"/>
              </p:custDataLst>
            </p:nvPr>
          </p:nvSpPr>
          <p:spPr>
            <a:xfrm>
              <a:off x="5533495"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custDataLst>
                <p:tags r:id="rId6"/>
              </p:custDataLst>
            </p:nvPr>
          </p:nvSpPr>
          <p:spPr>
            <a:xfrm>
              <a:off x="48699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custDataLst>
                <p:tags r:id="rId7"/>
              </p:custDataLst>
            </p:nvPr>
          </p:nvSpPr>
          <p:spPr>
            <a:xfrm>
              <a:off x="4209520" y="106680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custDataLst>
                <p:tags r:id="rId8"/>
              </p:custDataLst>
            </p:nvPr>
          </p:nvSpPr>
          <p:spPr>
            <a:xfrm>
              <a:off x="3549120" y="1076325"/>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custDataLst>
                <p:tags r:id="rId9"/>
              </p:custDataLst>
            </p:nvPr>
          </p:nvSpPr>
          <p:spPr>
            <a:xfrm>
              <a:off x="2888720" y="1085850"/>
              <a:ext cx="660400" cy="2286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custDataLst>
                <p:tags r:id="rId10"/>
              </p:custDataLst>
            </p:nvPr>
          </p:nvSpPr>
          <p:spPr>
            <a:xfrm>
              <a:off x="5643561" y="114300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custDataLst>
                <p:tags r:id="rId11"/>
              </p:custDataLst>
            </p:nvPr>
          </p:nvSpPr>
          <p:spPr>
            <a:xfrm>
              <a:off x="5973761" y="114300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custDataLst>
                <p:tags r:id="rId12"/>
              </p:custDataLst>
            </p:nvPr>
          </p:nvSpPr>
          <p:spPr>
            <a:xfrm>
              <a:off x="49799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custDataLst>
                <p:tags r:id="rId13"/>
              </p:custDataLst>
            </p:nvPr>
          </p:nvSpPr>
          <p:spPr>
            <a:xfrm>
              <a:off x="531018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custDataLst>
                <p:tags r:id="rId14"/>
              </p:custDataLst>
            </p:nvPr>
          </p:nvSpPr>
          <p:spPr>
            <a:xfrm>
              <a:off x="4319586"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p:cNvSpPr/>
            <p:nvPr>
              <p:custDataLst>
                <p:tags r:id="rId15"/>
              </p:custDataLst>
            </p:nvPr>
          </p:nvSpPr>
          <p:spPr>
            <a:xfrm>
              <a:off x="4618036"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custDataLst>
                <p:tags r:id="rId16"/>
              </p:custDataLst>
            </p:nvPr>
          </p:nvSpPr>
          <p:spPr>
            <a:xfrm>
              <a:off x="3659185" y="1152525"/>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custDataLst>
                <p:tags r:id="rId17"/>
              </p:custDataLst>
            </p:nvPr>
          </p:nvSpPr>
          <p:spPr>
            <a:xfrm>
              <a:off x="39893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custDataLst>
                <p:tags r:id="rId18"/>
              </p:custDataLst>
            </p:nvPr>
          </p:nvSpPr>
          <p:spPr>
            <a:xfrm>
              <a:off x="2998786" y="1162050"/>
              <a:ext cx="440267" cy="76200"/>
            </a:xfrm>
            <a:prstGeom prst="ellipse">
              <a:avLst/>
            </a:prstGeom>
            <a:solidFill>
              <a:schemeClr val="tx1"/>
            </a:solidFill>
            <a:ln>
              <a:solidFill>
                <a:srgbClr val="996600"/>
              </a:solidFill>
            </a:ln>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p:cNvSpPr/>
            <p:nvPr>
              <p:custDataLst>
                <p:tags r:id="rId19"/>
              </p:custDataLst>
            </p:nvPr>
          </p:nvSpPr>
          <p:spPr>
            <a:xfrm>
              <a:off x="3328986" y="1162050"/>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custDataLst>
                <p:tags r:id="rId20"/>
              </p:custDataLst>
            </p:nvPr>
          </p:nvSpPr>
          <p:spPr>
            <a:xfrm>
              <a:off x="2640540" y="1152525"/>
              <a:ext cx="440267" cy="76200"/>
            </a:xfrm>
            <a:prstGeom prst="ellipse">
              <a:avLst/>
            </a:prstGeom>
            <a:solidFill>
              <a:srgbClr val="CC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238181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914400" rtl="0" eaLnBrk="1" latinLnBrk="0" hangingPunct="1">
              <a:spcBef>
                <a:spcPct val="0"/>
              </a:spcBef>
              <a:buNone/>
              <a:defRPr sz="4400" b="0" i="0" u="none" kern="1200">
                <a:solidFill>
                  <a:schemeClr val="tx1"/>
                </a:solidFill>
                <a:latin typeface="+mj-lt"/>
                <a:ea typeface="+mj-ea"/>
                <a:cs typeface="+mj-cs"/>
              </a:defRPr>
            </a:lvl1pPr>
          </a:lstStyle>
          <a:p>
            <a:r>
              <a:rPr lang="en-US" dirty="0" smtClean="0"/>
              <a:t>References</a:t>
            </a:r>
            <a:endParaRPr lang="en-US" dirty="0"/>
          </a:p>
        </p:txBody>
      </p:sp>
      <p:sp>
        <p:nvSpPr>
          <p:cNvPr id="3" name="TextBox 2"/>
          <p:cNvSpPr txBox="1"/>
          <p:nvPr/>
        </p:nvSpPr>
        <p:spPr>
          <a:xfrm>
            <a:off x="923925" y="1143000"/>
            <a:ext cx="7315200" cy="738664"/>
          </a:xfrm>
          <a:prstGeom prst="rect">
            <a:avLst/>
          </a:prstGeom>
          <a:noFill/>
        </p:spPr>
        <p:txBody>
          <a:bodyPr wrap="square" rtlCol="0">
            <a:spAutoFit/>
          </a:bodyPr>
          <a:lstStyle/>
          <a:p>
            <a:pPr marL="461963" indent="-461963"/>
            <a:r>
              <a:rPr lang="en-US" sz="1200" dirty="0" smtClean="0"/>
              <a:t>To </a:t>
            </a:r>
            <a:r>
              <a:rPr lang="en-US" sz="1200" smtClean="0"/>
              <a:t>be added soon</a:t>
            </a:r>
            <a:endParaRPr lang="en-US" sz="1200" dirty="0" smtClean="0"/>
          </a:p>
          <a:p>
            <a:pPr marL="461963" indent="-461963"/>
            <a:r>
              <a:rPr lang="en-US" sz="1200" dirty="0" smtClean="0"/>
              <a:t> </a:t>
            </a:r>
            <a:endParaRPr lang="en-US" sz="1200" dirty="0"/>
          </a:p>
          <a:p>
            <a:pPr marL="461963" indent="-461963"/>
            <a:endParaRPr lang="en-US" dirty="0">
              <a:latin typeface="Arial Narrow" pitchFamily="34" charset="0"/>
            </a:endParaRPr>
          </a:p>
        </p:txBody>
      </p:sp>
    </p:spTree>
    <p:extLst>
      <p:ext uri="{BB962C8B-B14F-4D97-AF65-F5344CB8AC3E}">
        <p14:creationId xmlns:p14="http://schemas.microsoft.com/office/powerpoint/2010/main" val="259355234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0&quot;&gt;&lt;/object&gt;&lt;object type=&quot;2&quot; unique_id=&quot;10021&quot;&gt;&lt;object type=&quot;3&quot; unique_id=&quot;17138&quot;&gt;&lt;property id=&quot;20148&quot; value=&quot;5&quot;/&gt;&lt;property id=&quot;20300&quot; value=&quot;Slide 1&quot;/&gt;&lt;property id=&quot;20307&quot; value=&quot;266&quot;/&gt;&lt;/object&gt;&lt;object type=&quot;3&quot; unique_id=&quot;17139&quot;&gt;&lt;property id=&quot;20148&quot; value=&quot;5&quot;/&gt;&lt;property id=&quot;20300&quot; value=&quot;Slide 2&quot;/&gt;&lt;property id=&quot;20307&quot; value=&quot;267&quot;/&gt;&lt;/object&gt;&lt;object type=&quot;3&quot; unique_id=&quot;17140&quot;&gt;&lt;property id=&quot;20148&quot; value=&quot;5&quot;/&gt;&lt;property id=&quot;20300&quot; value=&quot;Slide 3&quot;/&gt;&lt;property id=&quot;20307&quot; value=&quot;265&quot;/&gt;&lt;/object&gt;&lt;object type=&quot;3&quot; unique_id=&quot;17183&quot;&gt;&lt;property id=&quot;20148&quot; value=&quot;5&quot;/&gt;&lt;property id=&quot;20300&quot; value=&quot;Slide 4&quot;/&gt;&lt;property id=&quot;20307&quot; value=&quot;268&quot;/&gt;&lt;/object&gt;&lt;object type=&quot;3&quot; unique_id=&quot;17184&quot;&gt;&lt;property id=&quot;20148&quot; value=&quot;5&quot;/&gt;&lt;property id=&quot;20300&quot; value=&quot;Slide 5&quot;/&gt;&lt;property id=&quot;20307&quot; value=&quot;269&quot;/&gt;&lt;/object&gt;&lt;object type=&quot;3&quot; unique_id=&quot;17185&quot;&gt;&lt;property id=&quot;20148&quot; value=&quot;5&quot;/&gt;&lt;property id=&quot;20300&quot; value=&quot;Slide 6&quot;/&gt;&lt;property id=&quot;20307&quot; value=&quot;270&quot;/&gt;&lt;/object&gt;&lt;object type=&quot;3&quot; unique_id=&quot;17186&quot;&gt;&lt;property id=&quot;20148&quot; value=&quot;5&quot;/&gt;&lt;property id=&quot;20300&quot; value=&quot;Slide 7&quot;/&gt;&lt;property id=&quot;20307&quot; value=&quot;271&quot;/&gt;&lt;/object&gt;&lt;object type=&quot;3&quot; unique_id=&quot;17187&quot;&gt;&lt;property id=&quot;20148&quot; value=&quot;5&quot;/&gt;&lt;property id=&quot;20300&quot; value=&quot;Slide 8&quot;/&gt;&lt;property id=&quot;20307&quot; value=&quot;272&quot;/&gt;&lt;/object&gt;&lt;object type=&quot;3&quot; unique_id=&quot;17338&quot;&gt;&lt;property id=&quot;20148&quot; value=&quot;5&quot;/&gt;&lt;property id=&quot;20300&quot; value=&quot;Slide 11&quot;/&gt;&lt;property id=&quot;20307&quot; value=&quot;273&quot;/&gt;&lt;/object&gt;&lt;object type=&quot;3&quot; unique_id=&quot;18274&quot;&gt;&lt;property id=&quot;20148&quot; value=&quot;5&quot;/&gt;&lt;property id=&quot;20300&quot; value=&quot;Slide 9&quot;/&gt;&lt;property id=&quot;20307&quot; value=&quot;274&quot;/&gt;&lt;/object&gt;&lt;object type=&quot;3&quot; unique_id=&quot;18275&quot;&gt;&lt;property id=&quot;20148&quot; value=&quot;5&quot;/&gt;&lt;property id=&quot;20300&quot; value=&quot;Slide 10&quot;/&gt;&lt;property id=&quot;20307&quot; value=&quot;275&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985</TotalTime>
  <Words>642</Words>
  <Application>Microsoft Office PowerPoint</Application>
  <PresentationFormat>On-screen Show (4:3)</PresentationFormat>
  <Paragraphs>74</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Nanette</dc:creator>
  <cp:lastModifiedBy>Pete Harder</cp:lastModifiedBy>
  <cp:revision>374</cp:revision>
  <dcterms:created xsi:type="dcterms:W3CDTF">2018-12-07T15:47:18Z</dcterms:created>
  <dcterms:modified xsi:type="dcterms:W3CDTF">2019-03-25T01:54:49Z</dcterms:modified>
</cp:coreProperties>
</file>