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6" r:id="rId2"/>
    <p:sldId id="277" r:id="rId3"/>
    <p:sldId id="265" r:id="rId4"/>
    <p:sldId id="278" r:id="rId5"/>
    <p:sldId id="280" r:id="rId6"/>
    <p:sldId id="268" r:id="rId7"/>
    <p:sldId id="275" r:id="rId8"/>
    <p:sldId id="273" r:id="rId9"/>
  </p:sldIdLst>
  <p:sldSz cx="9144000" cy="6858000" type="screen4x3"/>
  <p:notesSz cx="6858000" cy="91440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CC9900"/>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701" autoAdjust="0"/>
  </p:normalViewPr>
  <p:slideViewPr>
    <p:cSldViewPr>
      <p:cViewPr>
        <p:scale>
          <a:sx n="100" d="100"/>
          <a:sy n="100" d="100"/>
        </p:scale>
        <p:origin x="-180" y="21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7CDF99-8FBC-44AB-83EA-9052436F30D7}" type="datetimeFigureOut">
              <a:rPr lang="en-US" smtClean="0"/>
              <a:t>4/20/2019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2F31FB-A26D-43CF-A08F-584734239D7C}" type="slidenum">
              <a:rPr lang="en-US" smtClean="0"/>
              <a:t>‹#›</a:t>
            </a:fld>
            <a:endParaRPr lang="en-US" dirty="0"/>
          </a:p>
        </p:txBody>
      </p:sp>
    </p:spTree>
    <p:extLst>
      <p:ext uri="{BB962C8B-B14F-4D97-AF65-F5344CB8AC3E}">
        <p14:creationId xmlns:p14="http://schemas.microsoft.com/office/powerpoint/2010/main" val="1557949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2F31FB-A26D-43CF-A08F-584734239D7C}" type="slidenum">
              <a:rPr lang="en-US" smtClean="0"/>
              <a:t>1</a:t>
            </a:fld>
            <a:endParaRPr lang="en-US" dirty="0"/>
          </a:p>
        </p:txBody>
      </p:sp>
    </p:spTree>
    <p:extLst>
      <p:ext uri="{BB962C8B-B14F-4D97-AF65-F5344CB8AC3E}">
        <p14:creationId xmlns:p14="http://schemas.microsoft.com/office/powerpoint/2010/main" val="2658821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3667325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408490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4119287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719125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890249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934206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846887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2596041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023911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470996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908014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242B85-5C71-4D46-8F74-97381964F959}" type="datetimeFigureOut">
              <a:rPr lang="en-US" smtClean="0"/>
              <a:t>4/20/2019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1E5757-CF89-43EB-8424-2EE401BB2F8E}" type="slidenum">
              <a:rPr lang="en-US" smtClean="0"/>
              <a:t>‹#›</a:t>
            </a:fld>
            <a:endParaRPr lang="en-US" dirty="0"/>
          </a:p>
        </p:txBody>
      </p:sp>
    </p:spTree>
    <p:extLst>
      <p:ext uri="{BB962C8B-B14F-4D97-AF65-F5344CB8AC3E}">
        <p14:creationId xmlns:p14="http://schemas.microsoft.com/office/powerpoint/2010/main" val="2591074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tags" Target="../tags/tag14.xml"/><Relationship Id="rId18" Type="http://schemas.openxmlformats.org/officeDocument/2006/relationships/tags" Target="../tags/tag19.xml"/><Relationship Id="rId26" Type="http://schemas.openxmlformats.org/officeDocument/2006/relationships/tags" Target="../tags/tag27.xml"/><Relationship Id="rId39" Type="http://schemas.openxmlformats.org/officeDocument/2006/relationships/tags" Target="../tags/tag40.xml"/><Relationship Id="rId3" Type="http://schemas.openxmlformats.org/officeDocument/2006/relationships/tags" Target="../tags/tag4.xml"/><Relationship Id="rId21" Type="http://schemas.openxmlformats.org/officeDocument/2006/relationships/tags" Target="../tags/tag22.xml"/><Relationship Id="rId34" Type="http://schemas.openxmlformats.org/officeDocument/2006/relationships/tags" Target="../tags/tag35.xml"/><Relationship Id="rId7" Type="http://schemas.openxmlformats.org/officeDocument/2006/relationships/tags" Target="../tags/tag8.xml"/><Relationship Id="rId12" Type="http://schemas.openxmlformats.org/officeDocument/2006/relationships/tags" Target="../tags/tag13.xml"/><Relationship Id="rId17" Type="http://schemas.openxmlformats.org/officeDocument/2006/relationships/tags" Target="../tags/tag18.xml"/><Relationship Id="rId25" Type="http://schemas.openxmlformats.org/officeDocument/2006/relationships/tags" Target="../tags/tag26.xml"/><Relationship Id="rId33" Type="http://schemas.openxmlformats.org/officeDocument/2006/relationships/tags" Target="../tags/tag34.xml"/><Relationship Id="rId38" Type="http://schemas.openxmlformats.org/officeDocument/2006/relationships/tags" Target="../tags/tag39.xml"/><Relationship Id="rId2" Type="http://schemas.openxmlformats.org/officeDocument/2006/relationships/tags" Target="../tags/tag3.xml"/><Relationship Id="rId16" Type="http://schemas.openxmlformats.org/officeDocument/2006/relationships/tags" Target="../tags/tag17.xml"/><Relationship Id="rId20" Type="http://schemas.openxmlformats.org/officeDocument/2006/relationships/tags" Target="../tags/tag21.xml"/><Relationship Id="rId29" Type="http://schemas.openxmlformats.org/officeDocument/2006/relationships/tags" Target="../tags/tag30.xml"/><Relationship Id="rId41"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24" Type="http://schemas.openxmlformats.org/officeDocument/2006/relationships/tags" Target="../tags/tag25.xml"/><Relationship Id="rId32" Type="http://schemas.openxmlformats.org/officeDocument/2006/relationships/tags" Target="../tags/tag33.xml"/><Relationship Id="rId37" Type="http://schemas.openxmlformats.org/officeDocument/2006/relationships/tags" Target="../tags/tag38.xml"/><Relationship Id="rId40" Type="http://schemas.openxmlformats.org/officeDocument/2006/relationships/tags" Target="../tags/tag41.xml"/><Relationship Id="rId5" Type="http://schemas.openxmlformats.org/officeDocument/2006/relationships/tags" Target="../tags/tag6.xml"/><Relationship Id="rId15" Type="http://schemas.openxmlformats.org/officeDocument/2006/relationships/tags" Target="../tags/tag16.xml"/><Relationship Id="rId23" Type="http://schemas.openxmlformats.org/officeDocument/2006/relationships/tags" Target="../tags/tag24.xml"/><Relationship Id="rId28" Type="http://schemas.openxmlformats.org/officeDocument/2006/relationships/tags" Target="../tags/tag29.xml"/><Relationship Id="rId36" Type="http://schemas.openxmlformats.org/officeDocument/2006/relationships/tags" Target="../tags/tag37.xml"/><Relationship Id="rId10" Type="http://schemas.openxmlformats.org/officeDocument/2006/relationships/tags" Target="../tags/tag11.xml"/><Relationship Id="rId19" Type="http://schemas.openxmlformats.org/officeDocument/2006/relationships/tags" Target="../tags/tag20.xml"/><Relationship Id="rId31" Type="http://schemas.openxmlformats.org/officeDocument/2006/relationships/tags" Target="../tags/tag32.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 Id="rId22" Type="http://schemas.openxmlformats.org/officeDocument/2006/relationships/tags" Target="../tags/tag23.xml"/><Relationship Id="rId27" Type="http://schemas.openxmlformats.org/officeDocument/2006/relationships/tags" Target="../tags/tag28.xml"/><Relationship Id="rId30" Type="http://schemas.openxmlformats.org/officeDocument/2006/relationships/tags" Target="../tags/tag31.xml"/><Relationship Id="rId35" Type="http://schemas.openxmlformats.org/officeDocument/2006/relationships/tags" Target="../tags/tag36.xml"/></Relationships>
</file>

<file path=ppt/slides/_rels/slide3.xml.rels><?xml version="1.0" encoding="UTF-8" standalone="yes"?>
<Relationships xmlns="http://schemas.openxmlformats.org/package/2006/relationships"><Relationship Id="rId8" Type="http://schemas.openxmlformats.org/officeDocument/2006/relationships/tags" Target="../tags/tag49.xml"/><Relationship Id="rId13" Type="http://schemas.openxmlformats.org/officeDocument/2006/relationships/tags" Target="../tags/tag54.xml"/><Relationship Id="rId18" Type="http://schemas.openxmlformats.org/officeDocument/2006/relationships/tags" Target="../tags/tag59.xml"/><Relationship Id="rId3" Type="http://schemas.openxmlformats.org/officeDocument/2006/relationships/tags" Target="../tags/tag44.xml"/><Relationship Id="rId21" Type="http://schemas.openxmlformats.org/officeDocument/2006/relationships/slideLayout" Target="../slideLayouts/slideLayout5.xml"/><Relationship Id="rId7" Type="http://schemas.openxmlformats.org/officeDocument/2006/relationships/tags" Target="../tags/tag48.xml"/><Relationship Id="rId12" Type="http://schemas.openxmlformats.org/officeDocument/2006/relationships/tags" Target="../tags/tag53.xml"/><Relationship Id="rId17" Type="http://schemas.openxmlformats.org/officeDocument/2006/relationships/tags" Target="../tags/tag58.xml"/><Relationship Id="rId2" Type="http://schemas.openxmlformats.org/officeDocument/2006/relationships/tags" Target="../tags/tag43.xml"/><Relationship Id="rId16" Type="http://schemas.openxmlformats.org/officeDocument/2006/relationships/tags" Target="../tags/tag57.xml"/><Relationship Id="rId20" Type="http://schemas.openxmlformats.org/officeDocument/2006/relationships/tags" Target="../tags/tag61.xm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tags" Target="../tags/tag52.xml"/><Relationship Id="rId5" Type="http://schemas.openxmlformats.org/officeDocument/2006/relationships/tags" Target="../tags/tag46.xml"/><Relationship Id="rId15" Type="http://schemas.openxmlformats.org/officeDocument/2006/relationships/tags" Target="../tags/tag56.xml"/><Relationship Id="rId10" Type="http://schemas.openxmlformats.org/officeDocument/2006/relationships/tags" Target="../tags/tag51.xml"/><Relationship Id="rId19" Type="http://schemas.openxmlformats.org/officeDocument/2006/relationships/tags" Target="../tags/tag60.xml"/><Relationship Id="rId4" Type="http://schemas.openxmlformats.org/officeDocument/2006/relationships/tags" Target="../tags/tag45.xml"/><Relationship Id="rId9" Type="http://schemas.openxmlformats.org/officeDocument/2006/relationships/tags" Target="../tags/tag50.xml"/><Relationship Id="rId14" Type="http://schemas.openxmlformats.org/officeDocument/2006/relationships/tags" Target="../tags/tag55.xml"/></Relationships>
</file>

<file path=ppt/slides/_rels/slide4.xml.rels><?xml version="1.0" encoding="UTF-8" standalone="yes"?>
<Relationships xmlns="http://schemas.openxmlformats.org/package/2006/relationships"><Relationship Id="rId8" Type="http://schemas.openxmlformats.org/officeDocument/2006/relationships/tags" Target="../tags/tag69.xml"/><Relationship Id="rId13" Type="http://schemas.openxmlformats.org/officeDocument/2006/relationships/tags" Target="../tags/tag74.xml"/><Relationship Id="rId18" Type="http://schemas.openxmlformats.org/officeDocument/2006/relationships/tags" Target="../tags/tag79.xml"/><Relationship Id="rId3" Type="http://schemas.openxmlformats.org/officeDocument/2006/relationships/tags" Target="../tags/tag64.xml"/><Relationship Id="rId21" Type="http://schemas.openxmlformats.org/officeDocument/2006/relationships/slideLayout" Target="../slideLayouts/slideLayout5.xml"/><Relationship Id="rId7" Type="http://schemas.openxmlformats.org/officeDocument/2006/relationships/tags" Target="../tags/tag68.xml"/><Relationship Id="rId12" Type="http://schemas.openxmlformats.org/officeDocument/2006/relationships/tags" Target="../tags/tag73.xml"/><Relationship Id="rId17" Type="http://schemas.openxmlformats.org/officeDocument/2006/relationships/tags" Target="../tags/tag78.xml"/><Relationship Id="rId2" Type="http://schemas.openxmlformats.org/officeDocument/2006/relationships/tags" Target="../tags/tag63.xml"/><Relationship Id="rId16" Type="http://schemas.openxmlformats.org/officeDocument/2006/relationships/tags" Target="../tags/tag77.xml"/><Relationship Id="rId20" Type="http://schemas.openxmlformats.org/officeDocument/2006/relationships/tags" Target="../tags/tag81.xml"/><Relationship Id="rId1" Type="http://schemas.openxmlformats.org/officeDocument/2006/relationships/tags" Target="../tags/tag62.xml"/><Relationship Id="rId6" Type="http://schemas.openxmlformats.org/officeDocument/2006/relationships/tags" Target="../tags/tag67.xml"/><Relationship Id="rId11" Type="http://schemas.openxmlformats.org/officeDocument/2006/relationships/tags" Target="../tags/tag72.xml"/><Relationship Id="rId5" Type="http://schemas.openxmlformats.org/officeDocument/2006/relationships/tags" Target="../tags/tag66.xml"/><Relationship Id="rId15" Type="http://schemas.openxmlformats.org/officeDocument/2006/relationships/tags" Target="../tags/tag76.xml"/><Relationship Id="rId10" Type="http://schemas.openxmlformats.org/officeDocument/2006/relationships/tags" Target="../tags/tag71.xml"/><Relationship Id="rId19" Type="http://schemas.openxmlformats.org/officeDocument/2006/relationships/tags" Target="../tags/tag80.xml"/><Relationship Id="rId4" Type="http://schemas.openxmlformats.org/officeDocument/2006/relationships/tags" Target="../tags/tag65.xml"/><Relationship Id="rId9" Type="http://schemas.openxmlformats.org/officeDocument/2006/relationships/tags" Target="../tags/tag70.xml"/><Relationship Id="rId14" Type="http://schemas.openxmlformats.org/officeDocument/2006/relationships/tags" Target="../tags/tag75.xml"/></Relationships>
</file>

<file path=ppt/slides/_rels/slide5.xml.rels><?xml version="1.0" encoding="UTF-8" standalone="yes"?>
<Relationships xmlns="http://schemas.openxmlformats.org/package/2006/relationships"><Relationship Id="rId8" Type="http://schemas.openxmlformats.org/officeDocument/2006/relationships/tags" Target="../tags/tag89.xml"/><Relationship Id="rId13" Type="http://schemas.openxmlformats.org/officeDocument/2006/relationships/tags" Target="../tags/tag94.xml"/><Relationship Id="rId18" Type="http://schemas.openxmlformats.org/officeDocument/2006/relationships/tags" Target="../tags/tag99.xml"/><Relationship Id="rId3" Type="http://schemas.openxmlformats.org/officeDocument/2006/relationships/tags" Target="../tags/tag84.xml"/><Relationship Id="rId21" Type="http://schemas.openxmlformats.org/officeDocument/2006/relationships/slideLayout" Target="../slideLayouts/slideLayout5.xml"/><Relationship Id="rId7" Type="http://schemas.openxmlformats.org/officeDocument/2006/relationships/tags" Target="../tags/tag88.xml"/><Relationship Id="rId12" Type="http://schemas.openxmlformats.org/officeDocument/2006/relationships/tags" Target="../tags/tag93.xml"/><Relationship Id="rId17" Type="http://schemas.openxmlformats.org/officeDocument/2006/relationships/tags" Target="../tags/tag98.xml"/><Relationship Id="rId2" Type="http://schemas.openxmlformats.org/officeDocument/2006/relationships/tags" Target="../tags/tag83.xml"/><Relationship Id="rId16" Type="http://schemas.openxmlformats.org/officeDocument/2006/relationships/tags" Target="../tags/tag97.xml"/><Relationship Id="rId20" Type="http://schemas.openxmlformats.org/officeDocument/2006/relationships/tags" Target="../tags/tag101.xml"/><Relationship Id="rId1" Type="http://schemas.openxmlformats.org/officeDocument/2006/relationships/tags" Target="../tags/tag82.xml"/><Relationship Id="rId6" Type="http://schemas.openxmlformats.org/officeDocument/2006/relationships/tags" Target="../tags/tag87.xml"/><Relationship Id="rId11" Type="http://schemas.openxmlformats.org/officeDocument/2006/relationships/tags" Target="../tags/tag92.xml"/><Relationship Id="rId5" Type="http://schemas.openxmlformats.org/officeDocument/2006/relationships/tags" Target="../tags/tag86.xml"/><Relationship Id="rId15" Type="http://schemas.openxmlformats.org/officeDocument/2006/relationships/tags" Target="../tags/tag96.xml"/><Relationship Id="rId10" Type="http://schemas.openxmlformats.org/officeDocument/2006/relationships/tags" Target="../tags/tag91.xml"/><Relationship Id="rId19" Type="http://schemas.openxmlformats.org/officeDocument/2006/relationships/tags" Target="../tags/tag100.xml"/><Relationship Id="rId4" Type="http://schemas.openxmlformats.org/officeDocument/2006/relationships/tags" Target="../tags/tag85.xml"/><Relationship Id="rId9" Type="http://schemas.openxmlformats.org/officeDocument/2006/relationships/tags" Target="../tags/tag90.xml"/><Relationship Id="rId14" Type="http://schemas.openxmlformats.org/officeDocument/2006/relationships/tags" Target="../tags/tag95.xml"/></Relationships>
</file>

<file path=ppt/slides/_rels/slide6.xml.rels><?xml version="1.0" encoding="UTF-8" standalone="yes"?>
<Relationships xmlns="http://schemas.openxmlformats.org/package/2006/relationships"><Relationship Id="rId8" Type="http://schemas.openxmlformats.org/officeDocument/2006/relationships/tags" Target="../tags/tag109.xml"/><Relationship Id="rId13" Type="http://schemas.openxmlformats.org/officeDocument/2006/relationships/tags" Target="../tags/tag114.xml"/><Relationship Id="rId18" Type="http://schemas.openxmlformats.org/officeDocument/2006/relationships/tags" Target="../tags/tag119.xml"/><Relationship Id="rId3" Type="http://schemas.openxmlformats.org/officeDocument/2006/relationships/tags" Target="../tags/tag104.xml"/><Relationship Id="rId21" Type="http://schemas.openxmlformats.org/officeDocument/2006/relationships/slideLayout" Target="../slideLayouts/slideLayout5.xml"/><Relationship Id="rId7" Type="http://schemas.openxmlformats.org/officeDocument/2006/relationships/tags" Target="../tags/tag108.xml"/><Relationship Id="rId12" Type="http://schemas.openxmlformats.org/officeDocument/2006/relationships/tags" Target="../tags/tag113.xml"/><Relationship Id="rId17" Type="http://schemas.openxmlformats.org/officeDocument/2006/relationships/tags" Target="../tags/tag118.xml"/><Relationship Id="rId2" Type="http://schemas.openxmlformats.org/officeDocument/2006/relationships/tags" Target="../tags/tag103.xml"/><Relationship Id="rId16" Type="http://schemas.openxmlformats.org/officeDocument/2006/relationships/tags" Target="../tags/tag117.xml"/><Relationship Id="rId20" Type="http://schemas.openxmlformats.org/officeDocument/2006/relationships/tags" Target="../tags/tag121.xml"/><Relationship Id="rId1" Type="http://schemas.openxmlformats.org/officeDocument/2006/relationships/tags" Target="../tags/tag102.xml"/><Relationship Id="rId6" Type="http://schemas.openxmlformats.org/officeDocument/2006/relationships/tags" Target="../tags/tag107.xml"/><Relationship Id="rId11" Type="http://schemas.openxmlformats.org/officeDocument/2006/relationships/tags" Target="../tags/tag112.xml"/><Relationship Id="rId5" Type="http://schemas.openxmlformats.org/officeDocument/2006/relationships/tags" Target="../tags/tag106.xml"/><Relationship Id="rId15" Type="http://schemas.openxmlformats.org/officeDocument/2006/relationships/tags" Target="../tags/tag116.xml"/><Relationship Id="rId10" Type="http://schemas.openxmlformats.org/officeDocument/2006/relationships/tags" Target="../tags/tag111.xml"/><Relationship Id="rId19" Type="http://schemas.openxmlformats.org/officeDocument/2006/relationships/tags" Target="../tags/tag120.xml"/><Relationship Id="rId4" Type="http://schemas.openxmlformats.org/officeDocument/2006/relationships/tags" Target="../tags/tag105.xml"/><Relationship Id="rId9" Type="http://schemas.openxmlformats.org/officeDocument/2006/relationships/tags" Target="../tags/tag110.xml"/><Relationship Id="rId14" Type="http://schemas.openxmlformats.org/officeDocument/2006/relationships/tags" Target="../tags/tag115.xml"/></Relationships>
</file>

<file path=ppt/slides/_rels/slide7.xml.rels><?xml version="1.0" encoding="UTF-8" standalone="yes"?>
<Relationships xmlns="http://schemas.openxmlformats.org/package/2006/relationships"><Relationship Id="rId8" Type="http://schemas.openxmlformats.org/officeDocument/2006/relationships/tags" Target="../tags/tag129.xml"/><Relationship Id="rId13" Type="http://schemas.openxmlformats.org/officeDocument/2006/relationships/tags" Target="../tags/tag134.xml"/><Relationship Id="rId18" Type="http://schemas.openxmlformats.org/officeDocument/2006/relationships/tags" Target="../tags/tag139.xml"/><Relationship Id="rId3" Type="http://schemas.openxmlformats.org/officeDocument/2006/relationships/tags" Target="../tags/tag124.xml"/><Relationship Id="rId21" Type="http://schemas.openxmlformats.org/officeDocument/2006/relationships/slideLayout" Target="../slideLayouts/slideLayout7.xml"/><Relationship Id="rId7" Type="http://schemas.openxmlformats.org/officeDocument/2006/relationships/tags" Target="../tags/tag128.xml"/><Relationship Id="rId12" Type="http://schemas.openxmlformats.org/officeDocument/2006/relationships/tags" Target="../tags/tag133.xml"/><Relationship Id="rId17" Type="http://schemas.openxmlformats.org/officeDocument/2006/relationships/tags" Target="../tags/tag138.xml"/><Relationship Id="rId2" Type="http://schemas.openxmlformats.org/officeDocument/2006/relationships/tags" Target="../tags/tag123.xml"/><Relationship Id="rId16" Type="http://schemas.openxmlformats.org/officeDocument/2006/relationships/tags" Target="../tags/tag137.xml"/><Relationship Id="rId20" Type="http://schemas.openxmlformats.org/officeDocument/2006/relationships/tags" Target="../tags/tag141.xml"/><Relationship Id="rId1" Type="http://schemas.openxmlformats.org/officeDocument/2006/relationships/tags" Target="../tags/tag122.xml"/><Relationship Id="rId6" Type="http://schemas.openxmlformats.org/officeDocument/2006/relationships/tags" Target="../tags/tag127.xml"/><Relationship Id="rId11" Type="http://schemas.openxmlformats.org/officeDocument/2006/relationships/tags" Target="../tags/tag132.xml"/><Relationship Id="rId5" Type="http://schemas.openxmlformats.org/officeDocument/2006/relationships/tags" Target="../tags/tag126.xml"/><Relationship Id="rId15" Type="http://schemas.openxmlformats.org/officeDocument/2006/relationships/tags" Target="../tags/tag136.xml"/><Relationship Id="rId23" Type="http://schemas.openxmlformats.org/officeDocument/2006/relationships/hyperlink" Target="mailto:Pete.harder@brainstorming.work" TargetMode="External"/><Relationship Id="rId10" Type="http://schemas.openxmlformats.org/officeDocument/2006/relationships/tags" Target="../tags/tag131.xml"/><Relationship Id="rId19" Type="http://schemas.openxmlformats.org/officeDocument/2006/relationships/tags" Target="../tags/tag140.xml"/><Relationship Id="rId4" Type="http://schemas.openxmlformats.org/officeDocument/2006/relationships/tags" Target="../tags/tag125.xml"/><Relationship Id="rId9" Type="http://schemas.openxmlformats.org/officeDocument/2006/relationships/tags" Target="../tags/tag130.xml"/><Relationship Id="rId14" Type="http://schemas.openxmlformats.org/officeDocument/2006/relationships/tags" Target="../tags/tag135.xml"/><Relationship Id="rId22" Type="http://schemas.openxmlformats.org/officeDocument/2006/relationships/hyperlink" Target="mailto:Nanette.harder@brainstorming.work" TargetMode="External"/></Relationships>
</file>

<file path=ppt/slides/_rels/slide8.xml.rels><?xml version="1.0" encoding="UTF-8" standalone="yes"?>
<Relationships xmlns="http://schemas.openxmlformats.org/package/2006/relationships"><Relationship Id="rId8" Type="http://schemas.openxmlformats.org/officeDocument/2006/relationships/tags" Target="../tags/tag149.xml"/><Relationship Id="rId13" Type="http://schemas.openxmlformats.org/officeDocument/2006/relationships/tags" Target="../tags/tag154.xml"/><Relationship Id="rId18" Type="http://schemas.openxmlformats.org/officeDocument/2006/relationships/tags" Target="../tags/tag159.xml"/><Relationship Id="rId3" Type="http://schemas.openxmlformats.org/officeDocument/2006/relationships/tags" Target="../tags/tag144.xml"/><Relationship Id="rId21" Type="http://schemas.openxmlformats.org/officeDocument/2006/relationships/slideLayout" Target="../slideLayouts/slideLayout7.xml"/><Relationship Id="rId7" Type="http://schemas.openxmlformats.org/officeDocument/2006/relationships/tags" Target="../tags/tag148.xml"/><Relationship Id="rId12" Type="http://schemas.openxmlformats.org/officeDocument/2006/relationships/tags" Target="../tags/tag153.xml"/><Relationship Id="rId17" Type="http://schemas.openxmlformats.org/officeDocument/2006/relationships/tags" Target="../tags/tag158.xml"/><Relationship Id="rId2" Type="http://schemas.openxmlformats.org/officeDocument/2006/relationships/tags" Target="../tags/tag143.xml"/><Relationship Id="rId16" Type="http://schemas.openxmlformats.org/officeDocument/2006/relationships/tags" Target="../tags/tag157.xml"/><Relationship Id="rId20" Type="http://schemas.openxmlformats.org/officeDocument/2006/relationships/tags" Target="../tags/tag161.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tags" Target="../tags/tag152.xml"/><Relationship Id="rId5" Type="http://schemas.openxmlformats.org/officeDocument/2006/relationships/tags" Target="../tags/tag146.xml"/><Relationship Id="rId15" Type="http://schemas.openxmlformats.org/officeDocument/2006/relationships/tags" Target="../tags/tag156.xml"/><Relationship Id="rId10" Type="http://schemas.openxmlformats.org/officeDocument/2006/relationships/tags" Target="../tags/tag151.xml"/><Relationship Id="rId19" Type="http://schemas.openxmlformats.org/officeDocument/2006/relationships/tags" Target="../tags/tag160.xml"/><Relationship Id="rId4" Type="http://schemas.openxmlformats.org/officeDocument/2006/relationships/tags" Target="../tags/tag145.xml"/><Relationship Id="rId9" Type="http://schemas.openxmlformats.org/officeDocument/2006/relationships/tags" Target="../tags/tag150.xml"/><Relationship Id="rId14" Type="http://schemas.openxmlformats.org/officeDocument/2006/relationships/tags" Target="../tags/tag15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Nanaette\AppData\Local\Microsoft\Windows\INetCache\IE\X6HA4QPI\whatsapp-image-2017-11-06-at-22-04-35[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3400"/>
            <a:ext cx="9144000" cy="3093720"/>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3886200"/>
            <a:ext cx="9144000" cy="1752600"/>
          </a:xfrm>
        </p:spPr>
        <p:txBody>
          <a:bodyPr>
            <a:normAutofit fontScale="55000" lnSpcReduction="20000"/>
          </a:bodyPr>
          <a:lstStyle/>
          <a:p>
            <a:r>
              <a:rPr lang="en-US" sz="6500" b="1" dirty="0" smtClean="0">
                <a:solidFill>
                  <a:schemeClr val="tx1"/>
                </a:solidFill>
              </a:rPr>
              <a:t>Thinking about Employee Engagement:</a:t>
            </a:r>
          </a:p>
          <a:p>
            <a:r>
              <a:rPr lang="en-US" sz="4700" b="1" dirty="0" smtClean="0">
                <a:solidFill>
                  <a:schemeClr val="tx1"/>
                </a:solidFill>
              </a:rPr>
              <a:t>For Application in Businesses, Enterprises, and Establishments </a:t>
            </a:r>
          </a:p>
          <a:p>
            <a:r>
              <a:rPr lang="en-US" sz="4400" dirty="0" smtClean="0">
                <a:solidFill>
                  <a:schemeClr val="tx1"/>
                </a:solidFill>
              </a:rPr>
              <a:t>By Peter M. Harder, MBA, BS </a:t>
            </a:r>
          </a:p>
          <a:p>
            <a:r>
              <a:rPr lang="en-US" sz="4400" dirty="0" smtClean="0">
                <a:solidFill>
                  <a:schemeClr val="tx1"/>
                </a:solidFill>
              </a:rPr>
              <a:t>&amp; Nanette V. Harder, MPH, BA  </a:t>
            </a:r>
          </a:p>
        </p:txBody>
      </p:sp>
    </p:spTree>
    <p:extLst>
      <p:ext uri="{BB962C8B-B14F-4D97-AF65-F5344CB8AC3E}">
        <p14:creationId xmlns:p14="http://schemas.microsoft.com/office/powerpoint/2010/main" val="3534674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274638"/>
            <a:ext cx="9144000" cy="5739342"/>
            <a:chOff x="0" y="274638"/>
            <a:chExt cx="9144000" cy="5739342"/>
          </a:xfrm>
        </p:grpSpPr>
        <p:sp>
          <p:nvSpPr>
            <p:cNvPr id="3" name="Title 1"/>
            <p:cNvSpPr txBox="1">
              <a:spLocks/>
            </p:cNvSpPr>
            <p:nvPr/>
          </p:nvSpPr>
          <p:spPr>
            <a:xfrm>
              <a:off x="0" y="274638"/>
              <a:ext cx="91440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Employee Engagement</a:t>
              </a:r>
              <a:endParaRPr lang="en-US" dirty="0"/>
            </a:p>
          </p:txBody>
        </p:sp>
        <p:grpSp>
          <p:nvGrpSpPr>
            <p:cNvPr id="4" name="Group 3"/>
            <p:cNvGrpSpPr/>
            <p:nvPr/>
          </p:nvGrpSpPr>
          <p:grpSpPr>
            <a:xfrm rot="16200000">
              <a:off x="-1085325" y="3591985"/>
              <a:ext cx="4596341" cy="247650"/>
              <a:chOff x="51859" y="6562725"/>
              <a:chExt cx="4596341" cy="247650"/>
            </a:xfrm>
          </p:grpSpPr>
          <p:sp>
            <p:nvSpPr>
              <p:cNvPr id="27" name="Oval 26"/>
              <p:cNvSpPr/>
              <p:nvPr>
                <p:custDataLst>
                  <p:tags r:id="rId21"/>
                </p:custDataLst>
              </p:nvPr>
            </p:nvSpPr>
            <p:spPr>
              <a:xfrm>
                <a:off x="51859" y="65722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p:cNvSpPr/>
              <p:nvPr>
                <p:custDataLst>
                  <p:tags r:id="rId22"/>
                </p:custDataLst>
              </p:nvPr>
            </p:nvSpPr>
            <p:spPr>
              <a:xfrm>
                <a:off x="186267" y="665797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p:cNvSpPr/>
              <p:nvPr>
                <p:custDataLst>
                  <p:tags r:id="rId23"/>
                </p:custDataLst>
              </p:nvPr>
            </p:nvSpPr>
            <p:spPr>
              <a:xfrm>
                <a:off x="398780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p:cNvSpPr/>
              <p:nvPr>
                <p:custDataLst>
                  <p:tags r:id="rId24"/>
                </p:custDataLst>
              </p:nvPr>
            </p:nvSpPr>
            <p:spPr>
              <a:xfrm>
                <a:off x="4097867" y="66389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5"/>
                </p:custDataLst>
              </p:nvPr>
            </p:nvSpPr>
            <p:spPr>
              <a:xfrm>
                <a:off x="3311525"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26"/>
                </p:custDataLst>
              </p:nvPr>
            </p:nvSpPr>
            <p:spPr>
              <a:xfrm>
                <a:off x="264795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27"/>
                </p:custDataLst>
              </p:nvPr>
            </p:nvSpPr>
            <p:spPr>
              <a:xfrm>
                <a:off x="198755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28"/>
                </p:custDataLst>
              </p:nvPr>
            </p:nvSpPr>
            <p:spPr>
              <a:xfrm>
                <a:off x="1327150" y="65722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29"/>
                </p:custDataLst>
              </p:nvPr>
            </p:nvSpPr>
            <p:spPr>
              <a:xfrm>
                <a:off x="666750" y="658177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30"/>
                </p:custDataLst>
              </p:nvPr>
            </p:nvSpPr>
            <p:spPr>
              <a:xfrm>
                <a:off x="3421591" y="66389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31"/>
                </p:custDataLst>
              </p:nvPr>
            </p:nvSpPr>
            <p:spPr>
              <a:xfrm>
                <a:off x="3751791" y="66389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32"/>
                </p:custDataLst>
              </p:nvPr>
            </p:nvSpPr>
            <p:spPr>
              <a:xfrm>
                <a:off x="2758016"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33"/>
                </p:custDataLst>
              </p:nvPr>
            </p:nvSpPr>
            <p:spPr>
              <a:xfrm>
                <a:off x="3088216" y="66484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34"/>
                </p:custDataLst>
              </p:nvPr>
            </p:nvSpPr>
            <p:spPr>
              <a:xfrm>
                <a:off x="2097616"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35"/>
                </p:custDataLst>
              </p:nvPr>
            </p:nvSpPr>
            <p:spPr>
              <a:xfrm>
                <a:off x="2396066" y="66484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36"/>
                </p:custDataLst>
              </p:nvPr>
            </p:nvSpPr>
            <p:spPr>
              <a:xfrm>
                <a:off x="1437215"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37"/>
                </p:custDataLst>
              </p:nvPr>
            </p:nvSpPr>
            <p:spPr>
              <a:xfrm>
                <a:off x="1767416" y="665797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38"/>
                </p:custDataLst>
              </p:nvPr>
            </p:nvSpPr>
            <p:spPr>
              <a:xfrm>
                <a:off x="776816" y="665797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39"/>
                </p:custDataLst>
              </p:nvPr>
            </p:nvSpPr>
            <p:spPr>
              <a:xfrm>
                <a:off x="1107016" y="665797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40"/>
                </p:custDataLst>
              </p:nvPr>
            </p:nvSpPr>
            <p:spPr>
              <a:xfrm>
                <a:off x="446617" y="6638929"/>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p:cNvGrpSpPr/>
            <p:nvPr/>
          </p:nvGrpSpPr>
          <p:grpSpPr>
            <a:xfrm>
              <a:off x="2209268" y="1066411"/>
              <a:ext cx="4596341" cy="247650"/>
              <a:chOff x="2273829" y="1066800"/>
              <a:chExt cx="4596341" cy="247650"/>
            </a:xfrm>
          </p:grpSpPr>
          <p:sp>
            <p:nvSpPr>
              <p:cNvPr id="7" name="Oval 6"/>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 name="TextBox 5"/>
            <p:cNvSpPr txBox="1"/>
            <p:nvPr/>
          </p:nvSpPr>
          <p:spPr>
            <a:xfrm>
              <a:off x="1600200" y="1541206"/>
              <a:ext cx="7543800" cy="3916457"/>
            </a:xfrm>
            <a:prstGeom prst="rect">
              <a:avLst/>
            </a:prstGeom>
            <a:noFill/>
          </p:spPr>
          <p:txBody>
            <a:bodyPr wrap="square" rtlCol="0">
              <a:spAutoFit/>
            </a:bodyPr>
            <a:lstStyle/>
            <a:p>
              <a:r>
                <a:rPr lang="en-US" sz="3200" dirty="0" smtClean="0"/>
                <a:t>Employee Engagement?  Getting married?</a:t>
              </a:r>
            </a:p>
            <a:p>
              <a:endParaRPr lang="en-US" sz="1050" dirty="0" smtClean="0"/>
            </a:p>
            <a:p>
              <a:pPr>
                <a:spcAft>
                  <a:spcPts val="600"/>
                </a:spcAft>
              </a:pPr>
              <a:r>
                <a:rPr lang="en-US" sz="2400" dirty="0" smtClean="0"/>
                <a:t>Employee Engagement does have some similarities to marriage. </a:t>
              </a:r>
            </a:p>
            <a:p>
              <a:pPr>
                <a:spcAft>
                  <a:spcPts val="600"/>
                </a:spcAft>
              </a:pPr>
              <a:r>
                <a:rPr lang="en-US" sz="2400" dirty="0" smtClean="0"/>
                <a:t>Are you ready to pull </a:t>
              </a:r>
              <a:r>
                <a:rPr lang="en-US" sz="2400" dirty="0" smtClean="0"/>
                <a:t>together as </a:t>
              </a:r>
              <a:r>
                <a:rPr lang="en-US" sz="2400" dirty="0" smtClean="0"/>
                <a:t>a team? Willing to work together for a common goal? Committed to </a:t>
              </a:r>
              <a:r>
                <a:rPr lang="en-US" sz="2400" dirty="0" smtClean="0"/>
                <a:t>fitting </a:t>
              </a:r>
              <a:r>
                <a:rPr lang="en-US" sz="2400" dirty="0" smtClean="0"/>
                <a:t>together for an ongoing relationship? As the boss, are you ready to encourage, nurture, and guide the employees who have joined </a:t>
              </a:r>
              <a:r>
                <a:rPr lang="en-US" sz="2400" dirty="0" smtClean="0"/>
                <a:t>and bought in to your endeavors, </a:t>
              </a:r>
              <a:r>
                <a:rPr lang="en-US" sz="2400" dirty="0" smtClean="0"/>
                <a:t>as their partner</a:t>
              </a:r>
              <a:r>
                <a:rPr lang="en-US" sz="2400" dirty="0" smtClean="0"/>
                <a:t>?</a:t>
              </a:r>
              <a:endParaRPr lang="en-US" sz="2800" dirty="0"/>
            </a:p>
            <a:p>
              <a:r>
                <a:rPr lang="en-US" sz="2800" dirty="0" smtClean="0"/>
                <a:t>Ready to start thinking more deeply about this?</a:t>
              </a:r>
              <a:endParaRPr lang="en-US" sz="2400" dirty="0"/>
            </a:p>
          </p:txBody>
        </p:sp>
      </p:grpSp>
    </p:spTree>
    <p:extLst>
      <p:ext uri="{BB962C8B-B14F-4D97-AF65-F5344CB8AC3E}">
        <p14:creationId xmlns:p14="http://schemas.microsoft.com/office/powerpoint/2010/main" val="1477399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17638"/>
            <a:ext cx="8229600" cy="1173162"/>
          </a:xfrm>
        </p:spPr>
        <p:txBody>
          <a:bodyPr>
            <a:normAutofit fontScale="85000" lnSpcReduction="20000"/>
          </a:bodyPr>
          <a:lstStyle/>
          <a:p>
            <a:pPr algn="ctr"/>
            <a:r>
              <a:rPr lang="en-US" b="0" dirty="0" smtClean="0"/>
              <a:t>For purposes of this presentation,</a:t>
            </a:r>
            <a:r>
              <a:rPr lang="en-US" dirty="0" smtClean="0"/>
              <a:t> </a:t>
            </a:r>
          </a:p>
          <a:p>
            <a:pPr algn="ctr"/>
            <a:r>
              <a:rPr lang="en-US" dirty="0" smtClean="0"/>
              <a:t>Employee Engagement is </a:t>
            </a:r>
            <a:r>
              <a:rPr lang="en-US" dirty="0"/>
              <a:t>the employees’ internal focus </a:t>
            </a:r>
            <a:r>
              <a:rPr lang="en-US" dirty="0" smtClean="0"/>
              <a:t>on, and commitment to, the continued improvement and productivity of the enterprise and </a:t>
            </a:r>
            <a:r>
              <a:rPr lang="en-US" dirty="0" smtClean="0"/>
              <a:t>its </a:t>
            </a:r>
            <a:r>
              <a:rPr lang="en-US" dirty="0" smtClean="0"/>
              <a:t>goals.</a:t>
            </a:r>
            <a:endParaRPr lang="en-US" dirty="0"/>
          </a:p>
        </p:txBody>
      </p:sp>
      <p:sp>
        <p:nvSpPr>
          <p:cNvPr id="4" name="Content Placeholder 3"/>
          <p:cNvSpPr>
            <a:spLocks noGrp="1"/>
          </p:cNvSpPr>
          <p:nvPr>
            <p:ph sz="half" idx="2"/>
          </p:nvPr>
        </p:nvSpPr>
        <p:spPr>
          <a:xfrm>
            <a:off x="424919" y="2590800"/>
            <a:ext cx="8229600" cy="685800"/>
          </a:xfrm>
        </p:spPr>
        <p:txBody>
          <a:bodyPr>
            <a:normAutofit lnSpcReduction="10000"/>
          </a:bodyPr>
          <a:lstStyle/>
          <a:p>
            <a:pPr marL="0" indent="0">
              <a:buNone/>
            </a:pPr>
            <a:r>
              <a:rPr lang="en-US" sz="2000" dirty="0" smtClean="0"/>
              <a:t>As long as they get their paycheck, they ought to be producing, right? Sure, but…</a:t>
            </a:r>
            <a:endParaRPr lang="en-US" sz="2000" dirty="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Employee Engagement</a:t>
            </a:r>
          </a:p>
        </p:txBody>
      </p:sp>
      <p:grpSp>
        <p:nvGrpSpPr>
          <p:cNvPr id="28" name="Group 27"/>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0" name="Content Placeholder 3"/>
          <p:cNvSpPr>
            <a:spLocks noGrp="1"/>
          </p:cNvSpPr>
          <p:nvPr>
            <p:ph sz="half" idx="2"/>
          </p:nvPr>
        </p:nvSpPr>
        <p:spPr>
          <a:xfrm>
            <a:off x="457199" y="3200400"/>
            <a:ext cx="3972454" cy="2819400"/>
          </a:xfrm>
        </p:spPr>
        <p:txBody>
          <a:bodyPr>
            <a:normAutofit fontScale="92500" lnSpcReduction="20000"/>
          </a:bodyPr>
          <a:lstStyle/>
          <a:p>
            <a:pPr>
              <a:lnSpc>
                <a:spcPct val="110000"/>
              </a:lnSpc>
            </a:pPr>
            <a:r>
              <a:rPr lang="en-US" dirty="0" smtClean="0"/>
              <a:t>Engaged Employees</a:t>
            </a:r>
          </a:p>
          <a:p>
            <a:pPr lvl="1"/>
            <a:r>
              <a:rPr lang="en-US" dirty="0" smtClean="0"/>
              <a:t>Will put their heart into their work.</a:t>
            </a:r>
          </a:p>
          <a:p>
            <a:pPr lvl="1"/>
            <a:r>
              <a:rPr lang="en-US" dirty="0" smtClean="0"/>
              <a:t>Will bring ideas for improvements.</a:t>
            </a:r>
          </a:p>
          <a:p>
            <a:pPr lvl="1"/>
            <a:r>
              <a:rPr lang="en-US" dirty="0" smtClean="0"/>
              <a:t>Will be more loyal.</a:t>
            </a:r>
          </a:p>
          <a:p>
            <a:pPr lvl="1"/>
            <a:r>
              <a:rPr lang="en-US" dirty="0" smtClean="0"/>
              <a:t>Will be more flexible with setbacks.</a:t>
            </a:r>
          </a:p>
          <a:p>
            <a:pPr lvl="1"/>
            <a:r>
              <a:rPr lang="en-US" dirty="0" smtClean="0"/>
              <a:t>Will do their best, exceeding minimum requirements.</a:t>
            </a:r>
          </a:p>
        </p:txBody>
      </p:sp>
      <p:sp>
        <p:nvSpPr>
          <p:cNvPr id="51" name="Content Placeholder 3"/>
          <p:cNvSpPr>
            <a:spLocks noGrp="1"/>
          </p:cNvSpPr>
          <p:nvPr>
            <p:ph sz="half" idx="2"/>
          </p:nvPr>
        </p:nvSpPr>
        <p:spPr>
          <a:xfrm>
            <a:off x="4869920" y="3200400"/>
            <a:ext cx="3816880" cy="2819400"/>
          </a:xfrm>
        </p:spPr>
        <p:txBody>
          <a:bodyPr>
            <a:normAutofit fontScale="92500" lnSpcReduction="10000"/>
          </a:bodyPr>
          <a:lstStyle/>
          <a:p>
            <a:r>
              <a:rPr lang="en-US" dirty="0" smtClean="0"/>
              <a:t>Disengaged Employees</a:t>
            </a:r>
          </a:p>
          <a:p>
            <a:pPr lvl="1"/>
            <a:r>
              <a:rPr lang="en-US" dirty="0" smtClean="0"/>
              <a:t>Are only there for the paycheck.</a:t>
            </a:r>
          </a:p>
          <a:p>
            <a:pPr lvl="1"/>
            <a:r>
              <a:rPr lang="en-US" dirty="0" smtClean="0"/>
              <a:t>Don’t care about fixing problems.</a:t>
            </a:r>
          </a:p>
          <a:p>
            <a:pPr lvl="1"/>
            <a:r>
              <a:rPr lang="en-US" dirty="0" smtClean="0"/>
              <a:t>Are willing to jump ship at the first better offer.</a:t>
            </a:r>
          </a:p>
          <a:p>
            <a:pPr lvl="1"/>
            <a:r>
              <a:rPr lang="en-US" dirty="0" smtClean="0"/>
              <a:t>Often do </a:t>
            </a:r>
            <a:r>
              <a:rPr lang="en-US" dirty="0" smtClean="0"/>
              <a:t>only the </a:t>
            </a:r>
            <a:r>
              <a:rPr lang="en-US" dirty="0" smtClean="0"/>
              <a:t>minimum required.</a:t>
            </a:r>
          </a:p>
        </p:txBody>
      </p:sp>
    </p:spTree>
    <p:extLst>
      <p:ext uri="{BB962C8B-B14F-4D97-AF65-F5344CB8AC3E}">
        <p14:creationId xmlns:p14="http://schemas.microsoft.com/office/powerpoint/2010/main" val="27909574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 Placeholder 2"/>
          <p:cNvSpPr>
            <a:spLocks noGrp="1"/>
          </p:cNvSpPr>
          <p:nvPr>
            <p:ph type="body" idx="1"/>
          </p:nvPr>
        </p:nvSpPr>
        <p:spPr>
          <a:xfrm>
            <a:off x="457200" y="1535113"/>
            <a:ext cx="8077200" cy="446087"/>
          </a:xfrm>
        </p:spPr>
        <p:txBody>
          <a:bodyPr>
            <a:normAutofit fontScale="92500"/>
          </a:bodyPr>
          <a:lstStyle/>
          <a:p>
            <a:r>
              <a:rPr lang="en-US" dirty="0" smtClean="0"/>
              <a:t>Give me some ideas about how to create Employee Engagement…</a:t>
            </a:r>
            <a:endParaRPr lang="en-US" dirty="0"/>
          </a:p>
        </p:txBody>
      </p:sp>
      <p:sp>
        <p:nvSpPr>
          <p:cNvPr id="34" name="Content Placeholder 3"/>
          <p:cNvSpPr>
            <a:spLocks noGrp="1"/>
          </p:cNvSpPr>
          <p:nvPr>
            <p:ph sz="half" idx="2"/>
          </p:nvPr>
        </p:nvSpPr>
        <p:spPr>
          <a:xfrm>
            <a:off x="457200" y="2174875"/>
            <a:ext cx="4082520" cy="3951288"/>
          </a:xfrm>
        </p:spPr>
        <p:txBody>
          <a:bodyPr/>
          <a:lstStyle/>
          <a:p>
            <a:r>
              <a:rPr lang="en-US" dirty="0" smtClean="0"/>
              <a:t>Hire the Right People</a:t>
            </a:r>
          </a:p>
          <a:p>
            <a:pPr lvl="1"/>
            <a:r>
              <a:rPr lang="en-US" dirty="0" smtClean="0"/>
              <a:t>Do applicants have a clue about what you do?</a:t>
            </a:r>
          </a:p>
          <a:p>
            <a:pPr lvl="1"/>
            <a:r>
              <a:rPr lang="en-US" dirty="0" smtClean="0"/>
              <a:t>Do they have a strong interest in joining your efforts?</a:t>
            </a:r>
          </a:p>
          <a:p>
            <a:pPr lvl="1"/>
            <a:r>
              <a:rPr lang="en-US" dirty="0" smtClean="0"/>
              <a:t>Do they have an aptitude and the needed KSA’s (knowledge, skills and abilities) to add to your endeavor?</a:t>
            </a:r>
          </a:p>
          <a:p>
            <a:pPr lvl="1"/>
            <a:r>
              <a:rPr lang="en-US" dirty="0" smtClean="0"/>
              <a:t>Are they likely to create </a:t>
            </a:r>
            <a:r>
              <a:rPr lang="en-US" u="sng" dirty="0" smtClean="0"/>
              <a:t>excessive</a:t>
            </a:r>
            <a:r>
              <a:rPr lang="en-US" dirty="0" smtClean="0"/>
              <a:t> conflict with others?</a:t>
            </a:r>
            <a:endParaRPr lang="en-US" dirty="0"/>
          </a:p>
        </p:txBody>
      </p:sp>
      <p:sp>
        <p:nvSpPr>
          <p:cNvPr id="36" name="Content Placeholder 5"/>
          <p:cNvSpPr>
            <a:spLocks noGrp="1"/>
          </p:cNvSpPr>
          <p:nvPr>
            <p:ph sz="quarter" idx="4"/>
          </p:nvPr>
        </p:nvSpPr>
        <p:spPr>
          <a:xfrm>
            <a:off x="4645025" y="2174875"/>
            <a:ext cx="4041775" cy="3951288"/>
          </a:xfrm>
        </p:spPr>
        <p:txBody>
          <a:bodyPr>
            <a:normAutofit/>
          </a:bodyPr>
          <a:lstStyle/>
          <a:p>
            <a:r>
              <a:rPr lang="en-US" dirty="0" smtClean="0"/>
              <a:t>Onboard People Correctly</a:t>
            </a:r>
          </a:p>
          <a:p>
            <a:pPr lvl="1"/>
            <a:r>
              <a:rPr lang="en-US" dirty="0" smtClean="0"/>
              <a:t>First day, </a:t>
            </a:r>
            <a:r>
              <a:rPr lang="en-US" b="1" u="sng" dirty="0" smtClean="0"/>
              <a:t>Welcome</a:t>
            </a:r>
            <a:r>
              <a:rPr lang="en-US" dirty="0" smtClean="0"/>
              <a:t> them!</a:t>
            </a:r>
          </a:p>
          <a:p>
            <a:pPr lvl="1"/>
            <a:r>
              <a:rPr lang="en-US" dirty="0" smtClean="0"/>
              <a:t>Introduce them to the rest of the team.</a:t>
            </a:r>
            <a:endParaRPr lang="en-US" dirty="0"/>
          </a:p>
          <a:p>
            <a:pPr lvl="1"/>
            <a:r>
              <a:rPr lang="en-US" dirty="0" smtClean="0"/>
              <a:t>Sell them, again, on your dream.</a:t>
            </a:r>
          </a:p>
          <a:p>
            <a:pPr lvl="1"/>
            <a:r>
              <a:rPr lang="en-US" dirty="0" smtClean="0"/>
              <a:t>Make expectations clear.</a:t>
            </a:r>
          </a:p>
          <a:p>
            <a:pPr lvl="1"/>
            <a:r>
              <a:rPr lang="en-US" dirty="0" smtClean="0"/>
              <a:t>Give them tools to succeed.</a:t>
            </a:r>
          </a:p>
          <a:p>
            <a:pPr lvl="1"/>
            <a:r>
              <a:rPr lang="en-US" dirty="0" smtClean="0"/>
              <a:t>Make them ‘at home’ with their workspace.</a:t>
            </a:r>
          </a:p>
        </p:txBody>
      </p:sp>
      <p:sp>
        <p:nvSpPr>
          <p:cNvPr id="37"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Employee Engagement</a:t>
            </a:r>
          </a:p>
        </p:txBody>
      </p:sp>
      <p:grpSp>
        <p:nvGrpSpPr>
          <p:cNvPr id="38" name="Group 37"/>
          <p:cNvGrpSpPr/>
          <p:nvPr/>
        </p:nvGrpSpPr>
        <p:grpSpPr>
          <a:xfrm>
            <a:off x="2273829" y="1066800"/>
            <a:ext cx="4596341" cy="247650"/>
            <a:chOff x="2273829" y="1066800"/>
            <a:chExt cx="4596341" cy="247650"/>
          </a:xfrm>
        </p:grpSpPr>
        <p:sp>
          <p:nvSpPr>
            <p:cNvPr id="39" name="Oval 38"/>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Oval 49"/>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Oval 50"/>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Oval 51"/>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Oval 53"/>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Oval 54"/>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Oval 55"/>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Oval 56"/>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Oval 57"/>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288147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2"/>
          <p:cNvSpPr>
            <a:spLocks noGrp="1"/>
          </p:cNvSpPr>
          <p:nvPr>
            <p:ph type="body" idx="1"/>
          </p:nvPr>
        </p:nvSpPr>
        <p:spPr>
          <a:xfrm>
            <a:off x="457200" y="1535113"/>
            <a:ext cx="8077200" cy="446087"/>
          </a:xfrm>
        </p:spPr>
        <p:txBody>
          <a:bodyPr>
            <a:normAutofit fontScale="92500"/>
          </a:bodyPr>
          <a:lstStyle/>
          <a:p>
            <a:r>
              <a:rPr lang="en-US" dirty="0" smtClean="0"/>
              <a:t>Give me more ideas about how to create Employee Engagement…</a:t>
            </a:r>
            <a:endParaRPr lang="en-US" dirty="0"/>
          </a:p>
        </p:txBody>
      </p:sp>
      <p:sp>
        <p:nvSpPr>
          <p:cNvPr id="8" name="Content Placeholder 3"/>
          <p:cNvSpPr>
            <a:spLocks noGrp="1"/>
          </p:cNvSpPr>
          <p:nvPr>
            <p:ph sz="half" idx="2"/>
          </p:nvPr>
        </p:nvSpPr>
        <p:spPr>
          <a:xfrm>
            <a:off x="457200" y="2174874"/>
            <a:ext cx="4082520" cy="4530726"/>
          </a:xfrm>
        </p:spPr>
        <p:txBody>
          <a:bodyPr>
            <a:normAutofit fontScale="92500" lnSpcReduction="10000"/>
          </a:bodyPr>
          <a:lstStyle/>
          <a:p>
            <a:r>
              <a:rPr lang="en-US" dirty="0" smtClean="0"/>
              <a:t>Sanitize the ‘environment’</a:t>
            </a:r>
          </a:p>
          <a:p>
            <a:pPr lvl="1"/>
            <a:r>
              <a:rPr lang="en-US" dirty="0" smtClean="0"/>
              <a:t>Fix the small stuff. Proper lighting, heating, ventilation, noise, supplies, etc.</a:t>
            </a:r>
          </a:p>
          <a:p>
            <a:pPr lvl="1"/>
            <a:r>
              <a:rPr lang="en-US" dirty="0" smtClean="0"/>
              <a:t>Limit conflict to creative processes, not interpersonal matters.</a:t>
            </a:r>
          </a:p>
          <a:p>
            <a:pPr lvl="1"/>
            <a:r>
              <a:rPr lang="en-US" dirty="0" smtClean="0"/>
              <a:t>Be aware of rumors.</a:t>
            </a:r>
          </a:p>
          <a:p>
            <a:pPr lvl="1"/>
            <a:r>
              <a:rPr lang="en-US" dirty="0" smtClean="0"/>
              <a:t>Communicate often!</a:t>
            </a:r>
          </a:p>
          <a:p>
            <a:pPr lvl="1"/>
            <a:r>
              <a:rPr lang="en-US" dirty="0" smtClean="0"/>
              <a:t>Reward good work, openly, with true appreciation.</a:t>
            </a:r>
          </a:p>
          <a:p>
            <a:pPr lvl="1"/>
            <a:r>
              <a:rPr lang="en-US" dirty="0" smtClean="0"/>
              <a:t>Keep criticism private (with intent to </a:t>
            </a:r>
            <a:r>
              <a:rPr lang="en-US" dirty="0" smtClean="0"/>
              <a:t>improvements).</a:t>
            </a:r>
            <a:endParaRPr lang="en-US" dirty="0" smtClean="0"/>
          </a:p>
          <a:p>
            <a:pPr lvl="1"/>
            <a:r>
              <a:rPr lang="en-US" dirty="0" smtClean="0"/>
              <a:t>Encourage personal growth.</a:t>
            </a:r>
            <a:endParaRPr lang="en-US" dirty="0"/>
          </a:p>
        </p:txBody>
      </p:sp>
      <p:sp>
        <p:nvSpPr>
          <p:cNvPr id="9" name="Content Placeholder 5"/>
          <p:cNvSpPr>
            <a:spLocks noGrp="1"/>
          </p:cNvSpPr>
          <p:nvPr>
            <p:ph sz="quarter" idx="4"/>
          </p:nvPr>
        </p:nvSpPr>
        <p:spPr>
          <a:xfrm>
            <a:off x="4645025" y="2174875"/>
            <a:ext cx="4041775" cy="3951288"/>
          </a:xfrm>
        </p:spPr>
        <p:txBody>
          <a:bodyPr>
            <a:normAutofit lnSpcReduction="10000"/>
          </a:bodyPr>
          <a:lstStyle/>
          <a:p>
            <a:r>
              <a:rPr lang="en-US" dirty="0" smtClean="0"/>
              <a:t>Keep selling them on it</a:t>
            </a:r>
          </a:p>
          <a:p>
            <a:pPr lvl="1"/>
            <a:r>
              <a:rPr lang="en-US" dirty="0" smtClean="0"/>
              <a:t>Emphasize the value your firm creates for community.</a:t>
            </a:r>
          </a:p>
          <a:p>
            <a:pPr lvl="1"/>
            <a:r>
              <a:rPr lang="en-US" dirty="0" smtClean="0"/>
              <a:t>Emphasize the value your firm creates for individuals.</a:t>
            </a:r>
            <a:endParaRPr lang="en-US" dirty="0"/>
          </a:p>
          <a:p>
            <a:pPr lvl="1"/>
            <a:r>
              <a:rPr lang="en-US" dirty="0" smtClean="0"/>
              <a:t>Emphasize the value your firm creates for the </a:t>
            </a:r>
            <a:r>
              <a:rPr lang="en-US" dirty="0" smtClean="0"/>
              <a:t>employee and their families.</a:t>
            </a:r>
            <a:endParaRPr lang="en-US" dirty="0" smtClean="0"/>
          </a:p>
          <a:p>
            <a:pPr lvl="1"/>
            <a:r>
              <a:rPr lang="en-US" dirty="0" smtClean="0"/>
              <a:t>Share the successes.</a:t>
            </a:r>
          </a:p>
          <a:p>
            <a:pPr lvl="1"/>
            <a:r>
              <a:rPr lang="en-US" dirty="0" smtClean="0"/>
              <a:t>Share the challenges.</a:t>
            </a:r>
          </a:p>
          <a:p>
            <a:pPr lvl="1"/>
            <a:r>
              <a:rPr lang="en-US" dirty="0" smtClean="0"/>
              <a:t>Encourage, encourage, encourage.</a:t>
            </a:r>
          </a:p>
        </p:txBody>
      </p:sp>
      <p:sp>
        <p:nvSpPr>
          <p:cNvPr id="10"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Employee Engagement</a:t>
            </a:r>
          </a:p>
        </p:txBody>
      </p:sp>
      <p:grpSp>
        <p:nvGrpSpPr>
          <p:cNvPr id="11" name="Group 10"/>
          <p:cNvGrpSpPr/>
          <p:nvPr/>
        </p:nvGrpSpPr>
        <p:grpSpPr>
          <a:xfrm>
            <a:off x="2273829" y="1066800"/>
            <a:ext cx="4596341" cy="247650"/>
            <a:chOff x="2273829" y="1066800"/>
            <a:chExt cx="4596341" cy="247650"/>
          </a:xfrm>
        </p:grpSpPr>
        <p:sp>
          <p:nvSpPr>
            <p:cNvPr id="12" name="Oval 11"/>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972881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rmAutofit/>
          </a:bodyPr>
          <a:lstStyle/>
          <a:p>
            <a:r>
              <a:rPr lang="en-US" dirty="0" smtClean="0"/>
              <a:t>What is good about . . .</a:t>
            </a:r>
            <a:endParaRPr lang="en-US" dirty="0"/>
          </a:p>
        </p:txBody>
      </p:sp>
      <p:sp>
        <p:nvSpPr>
          <p:cNvPr id="4" name="Content Placeholder 3"/>
          <p:cNvSpPr>
            <a:spLocks noGrp="1"/>
          </p:cNvSpPr>
          <p:nvPr>
            <p:ph sz="half" idx="2"/>
          </p:nvPr>
        </p:nvSpPr>
        <p:spPr>
          <a:xfrm>
            <a:off x="457198" y="2174875"/>
            <a:ext cx="4412721" cy="3951288"/>
          </a:xfrm>
        </p:spPr>
        <p:txBody>
          <a:bodyPr/>
          <a:lstStyle/>
          <a:p>
            <a:r>
              <a:rPr lang="en-US" dirty="0" smtClean="0"/>
              <a:t>Positive engagement</a:t>
            </a:r>
          </a:p>
          <a:p>
            <a:pPr lvl="1"/>
            <a:r>
              <a:rPr lang="en-US" dirty="0" smtClean="0"/>
              <a:t>Increased productivity.</a:t>
            </a:r>
          </a:p>
          <a:p>
            <a:pPr lvl="1"/>
            <a:r>
              <a:rPr lang="en-US" dirty="0" smtClean="0"/>
              <a:t>Increased loyalty. </a:t>
            </a:r>
          </a:p>
          <a:p>
            <a:pPr lvl="1"/>
            <a:r>
              <a:rPr lang="en-US" dirty="0" smtClean="0"/>
              <a:t>Increased resilience to troubles.</a:t>
            </a:r>
          </a:p>
          <a:p>
            <a:pPr lvl="1"/>
            <a:r>
              <a:rPr lang="en-US" dirty="0" smtClean="0"/>
              <a:t>Decreased turnover.</a:t>
            </a:r>
          </a:p>
          <a:p>
            <a:pPr lvl="1"/>
            <a:r>
              <a:rPr lang="en-US" dirty="0" smtClean="0"/>
              <a:t>Decreased interpersonal conflict.</a:t>
            </a:r>
            <a:endParaRPr lang="en-US" dirty="0"/>
          </a:p>
        </p:txBody>
      </p:sp>
      <p:sp>
        <p:nvSpPr>
          <p:cNvPr id="5" name="Text Placeholder 4"/>
          <p:cNvSpPr>
            <a:spLocks noGrp="1"/>
          </p:cNvSpPr>
          <p:nvPr>
            <p:ph type="body" sz="quarter" idx="3"/>
          </p:nvPr>
        </p:nvSpPr>
        <p:spPr/>
        <p:txBody>
          <a:bodyPr/>
          <a:lstStyle/>
          <a:p>
            <a:r>
              <a:rPr lang="en-US" dirty="0" smtClean="0"/>
              <a:t>What is bad about . . . </a:t>
            </a:r>
            <a:endParaRPr lang="en-US" dirty="0"/>
          </a:p>
        </p:txBody>
      </p:sp>
      <p:sp>
        <p:nvSpPr>
          <p:cNvPr id="6" name="Content Placeholder 5"/>
          <p:cNvSpPr>
            <a:spLocks noGrp="1"/>
          </p:cNvSpPr>
          <p:nvPr>
            <p:ph sz="quarter" idx="4"/>
          </p:nvPr>
        </p:nvSpPr>
        <p:spPr>
          <a:xfrm>
            <a:off x="4645025" y="2174875"/>
            <a:ext cx="4270375" cy="3951288"/>
          </a:xfrm>
        </p:spPr>
        <p:txBody>
          <a:bodyPr>
            <a:normAutofit/>
          </a:bodyPr>
          <a:lstStyle/>
          <a:p>
            <a:r>
              <a:rPr lang="en-US" dirty="0" smtClean="0"/>
              <a:t>Negative engagement</a:t>
            </a:r>
          </a:p>
          <a:p>
            <a:pPr lvl="1"/>
            <a:r>
              <a:rPr lang="en-US" dirty="0" smtClean="0"/>
              <a:t>Decreased productivity.</a:t>
            </a:r>
          </a:p>
          <a:p>
            <a:pPr lvl="1"/>
            <a:r>
              <a:rPr lang="en-US" dirty="0" smtClean="0"/>
              <a:t>Decreased loyalty.</a:t>
            </a:r>
          </a:p>
          <a:p>
            <a:pPr lvl="1"/>
            <a:r>
              <a:rPr lang="en-US" dirty="0" smtClean="0"/>
              <a:t>Decreased resilience. Employees are ready to ‘jump </a:t>
            </a:r>
            <a:r>
              <a:rPr lang="en-US" dirty="0" smtClean="0"/>
              <a:t>ship.’</a:t>
            </a:r>
            <a:endParaRPr lang="en-US" dirty="0" smtClean="0"/>
          </a:p>
          <a:p>
            <a:pPr lvl="1"/>
            <a:r>
              <a:rPr lang="en-US" dirty="0" smtClean="0"/>
              <a:t>Increased gossip.</a:t>
            </a:r>
          </a:p>
          <a:p>
            <a:pPr lvl="1"/>
            <a:r>
              <a:rPr lang="en-US" dirty="0" smtClean="0"/>
              <a:t>Increased interpersonal conflict.</a:t>
            </a:r>
          </a:p>
          <a:p>
            <a:pPr lvl="1"/>
            <a:endParaRPr lang="en-US" dirty="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Employee Engagement</a:t>
            </a:r>
          </a:p>
        </p:txBody>
      </p:sp>
      <p:grpSp>
        <p:nvGrpSpPr>
          <p:cNvPr id="28" name="Group 27"/>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2482662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Any Questions?</a:t>
            </a:r>
            <a:endParaRPr lang="en-US" dirty="0"/>
          </a:p>
        </p:txBody>
      </p:sp>
      <p:sp>
        <p:nvSpPr>
          <p:cNvPr id="3" name="TextBox 2"/>
          <p:cNvSpPr txBox="1"/>
          <p:nvPr/>
        </p:nvSpPr>
        <p:spPr>
          <a:xfrm>
            <a:off x="609600" y="1828800"/>
            <a:ext cx="7924800" cy="3139321"/>
          </a:xfrm>
          <a:prstGeom prst="rect">
            <a:avLst/>
          </a:prstGeom>
          <a:noFill/>
        </p:spPr>
        <p:txBody>
          <a:bodyPr wrap="square" rtlCol="0">
            <a:spAutoFit/>
          </a:bodyPr>
          <a:lstStyle/>
          <a:p>
            <a:r>
              <a:rPr lang="en-US" dirty="0" smtClean="0"/>
              <a:t>How are your motivational skills? Do you consider how your words, attitudes, and actions affect your employees and their engagement levels? Do you seek out feedback on employee engagement levels? Should you even worry about searching out honest feedback? </a:t>
            </a:r>
          </a:p>
          <a:p>
            <a:endParaRPr lang="en-US" dirty="0"/>
          </a:p>
          <a:p>
            <a:r>
              <a:rPr lang="en-US" dirty="0" smtClean="0"/>
              <a:t>If you have questions, you can always check out the next page for resources, or:</a:t>
            </a:r>
          </a:p>
          <a:p>
            <a:endParaRPr lang="en-US" dirty="0"/>
          </a:p>
          <a:p>
            <a:r>
              <a:rPr lang="en-US" dirty="0" smtClean="0"/>
              <a:t>Contact us at:</a:t>
            </a:r>
          </a:p>
          <a:p>
            <a:r>
              <a:rPr lang="en-US" dirty="0" err="1" smtClean="0">
                <a:hlinkClick r:id="rId22"/>
              </a:rPr>
              <a:t>Nanette.harder@brainstorming.work</a:t>
            </a:r>
            <a:endParaRPr lang="en-US" dirty="0" smtClean="0"/>
          </a:p>
          <a:p>
            <a:r>
              <a:rPr lang="en-US" dirty="0" err="1" smtClean="0">
                <a:hlinkClick r:id="rId23"/>
              </a:rPr>
              <a:t>Pete.harder@brainstorming.work</a:t>
            </a:r>
            <a:endParaRPr lang="en-US" dirty="0" smtClean="0"/>
          </a:p>
          <a:p>
            <a:endParaRPr lang="en-US" dirty="0"/>
          </a:p>
        </p:txBody>
      </p:sp>
      <p:grpSp>
        <p:nvGrpSpPr>
          <p:cNvPr id="4" name="Group 3"/>
          <p:cNvGrpSpPr/>
          <p:nvPr/>
        </p:nvGrpSpPr>
        <p:grpSpPr>
          <a:xfrm>
            <a:off x="2273829" y="1066800"/>
            <a:ext cx="4596341" cy="247650"/>
            <a:chOff x="2273829" y="1066800"/>
            <a:chExt cx="4596341" cy="247650"/>
          </a:xfrm>
        </p:grpSpPr>
        <p:sp>
          <p:nvSpPr>
            <p:cNvPr id="5" name="Oval 4"/>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8238181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Resources</a:t>
            </a:r>
            <a:endParaRPr lang="en-US" dirty="0"/>
          </a:p>
        </p:txBody>
      </p:sp>
      <p:sp>
        <p:nvSpPr>
          <p:cNvPr id="3" name="TextBox 2"/>
          <p:cNvSpPr txBox="1"/>
          <p:nvPr/>
        </p:nvSpPr>
        <p:spPr>
          <a:xfrm>
            <a:off x="923925" y="1417638"/>
            <a:ext cx="7315200" cy="2677656"/>
          </a:xfrm>
          <a:prstGeom prst="rect">
            <a:avLst/>
          </a:prstGeom>
          <a:noFill/>
        </p:spPr>
        <p:txBody>
          <a:bodyPr wrap="square" rtlCol="0">
            <a:spAutoFit/>
          </a:bodyPr>
          <a:lstStyle/>
          <a:p>
            <a:pPr marL="461963" indent="-461963"/>
            <a:endParaRPr lang="en-US" sz="1200" dirty="0" smtClean="0"/>
          </a:p>
          <a:p>
            <a:pPr marL="461963" indent="-461963"/>
            <a:r>
              <a:rPr lang="en-US" sz="1200" dirty="0" smtClean="0"/>
              <a:t> </a:t>
            </a:r>
            <a:endParaRPr lang="en-US" sz="1200" dirty="0"/>
          </a:p>
          <a:p>
            <a:pPr marL="461963" indent="-461963"/>
            <a:r>
              <a:rPr lang="en-US" dirty="0" err="1" smtClean="0">
                <a:latin typeface="Arial Narrow" pitchFamily="34" charset="0"/>
              </a:rPr>
              <a:t>Cialdini</a:t>
            </a:r>
            <a:r>
              <a:rPr lang="en-US" dirty="0" smtClean="0">
                <a:latin typeface="Arial Narrow" pitchFamily="34" charset="0"/>
              </a:rPr>
              <a:t>, R. B. (2009) </a:t>
            </a:r>
            <a:r>
              <a:rPr lang="en-US" i="1" dirty="0" smtClean="0">
                <a:latin typeface="Arial Narrow" pitchFamily="34" charset="0"/>
              </a:rPr>
              <a:t>Influence: Science and practice (5</a:t>
            </a:r>
            <a:r>
              <a:rPr lang="en-US" i="1" baseline="30000" dirty="0" smtClean="0">
                <a:latin typeface="Arial Narrow" pitchFamily="34" charset="0"/>
              </a:rPr>
              <a:t>th</a:t>
            </a:r>
            <a:r>
              <a:rPr lang="en-US" i="1" dirty="0" smtClean="0">
                <a:latin typeface="Arial Narrow" pitchFamily="34" charset="0"/>
              </a:rPr>
              <a:t> ed.). </a:t>
            </a:r>
            <a:r>
              <a:rPr lang="en-US" dirty="0" smtClean="0">
                <a:latin typeface="Arial Narrow" pitchFamily="34" charset="0"/>
              </a:rPr>
              <a:t>Boston, </a:t>
            </a:r>
            <a:r>
              <a:rPr lang="en-US" dirty="0" err="1" smtClean="0">
                <a:latin typeface="Arial Narrow" pitchFamily="34" charset="0"/>
              </a:rPr>
              <a:t>MA:Allyn</a:t>
            </a:r>
            <a:r>
              <a:rPr lang="en-US" dirty="0" smtClean="0">
                <a:latin typeface="Arial Narrow" pitchFamily="34" charset="0"/>
              </a:rPr>
              <a:t> &amp; Bacon.</a:t>
            </a:r>
          </a:p>
          <a:p>
            <a:pPr marL="461963" indent="-461963"/>
            <a:r>
              <a:rPr lang="en-US" dirty="0" smtClean="0">
                <a:latin typeface="Arial Narrow" pitchFamily="34" charset="0"/>
              </a:rPr>
              <a:t>Hersey, P., Blanchard, K. H., Johnson, D.E. (2008). </a:t>
            </a:r>
            <a:r>
              <a:rPr lang="en-US" i="1" dirty="0" smtClean="0">
                <a:latin typeface="Arial Narrow" pitchFamily="34" charset="0"/>
              </a:rPr>
              <a:t>Management of organizational behavior: Leading human resources (9</a:t>
            </a:r>
            <a:r>
              <a:rPr lang="en-US" i="1" baseline="30000" dirty="0" smtClean="0">
                <a:latin typeface="Arial Narrow" pitchFamily="34" charset="0"/>
              </a:rPr>
              <a:t>th</a:t>
            </a:r>
            <a:r>
              <a:rPr lang="en-US" i="1" dirty="0" smtClean="0">
                <a:latin typeface="Arial Narrow" pitchFamily="34" charset="0"/>
              </a:rPr>
              <a:t> ed.) </a:t>
            </a:r>
            <a:r>
              <a:rPr lang="en-US" dirty="0">
                <a:latin typeface="Arial Narrow" pitchFamily="34" charset="0"/>
              </a:rPr>
              <a:t>. Upper Saddle River, NJ: Pearson</a:t>
            </a:r>
            <a:r>
              <a:rPr lang="en-US" dirty="0" smtClean="0">
                <a:latin typeface="Arial Narrow" pitchFamily="34" charset="0"/>
              </a:rPr>
              <a:t>.</a:t>
            </a:r>
          </a:p>
          <a:p>
            <a:pPr marL="461963" indent="-461963"/>
            <a:r>
              <a:rPr lang="en-US" dirty="0" smtClean="0">
                <a:latin typeface="Arial Narrow" pitchFamily="34" charset="0"/>
              </a:rPr>
              <a:t>Robbins, S. P. (2005). </a:t>
            </a:r>
            <a:r>
              <a:rPr lang="en-US" i="1" dirty="0">
                <a:latin typeface="Arial Narrow" pitchFamily="34" charset="0"/>
              </a:rPr>
              <a:t>E</a:t>
            </a:r>
            <a:r>
              <a:rPr lang="en-US" i="1" dirty="0" smtClean="0">
                <a:latin typeface="Arial Narrow" pitchFamily="34" charset="0"/>
              </a:rPr>
              <a:t>ssentials of organizational behavior (8</a:t>
            </a:r>
            <a:r>
              <a:rPr lang="en-US" i="1" baseline="30000" dirty="0" smtClean="0">
                <a:latin typeface="Arial Narrow" pitchFamily="34" charset="0"/>
              </a:rPr>
              <a:t>th</a:t>
            </a:r>
            <a:r>
              <a:rPr lang="en-US" i="1" dirty="0" smtClean="0">
                <a:latin typeface="Arial Narrow" pitchFamily="34" charset="0"/>
              </a:rPr>
              <a:t> ed.)</a:t>
            </a:r>
            <a:r>
              <a:rPr lang="en-US" dirty="0" smtClean="0">
                <a:latin typeface="Arial Narrow" pitchFamily="34" charset="0"/>
              </a:rPr>
              <a:t>. </a:t>
            </a:r>
            <a:r>
              <a:rPr lang="en-US" dirty="0">
                <a:latin typeface="Arial Narrow" pitchFamily="34" charset="0"/>
              </a:rPr>
              <a:t>Upper Saddle River, NJ: Pearson</a:t>
            </a:r>
            <a:r>
              <a:rPr lang="en-US" dirty="0" smtClean="0">
                <a:latin typeface="Arial Narrow" pitchFamily="34" charset="0"/>
              </a:rPr>
              <a:t>.</a:t>
            </a:r>
          </a:p>
          <a:p>
            <a:pPr marL="461963" indent="-461963"/>
            <a:r>
              <a:rPr lang="en-US" dirty="0" smtClean="0">
                <a:latin typeface="Arial Narrow" pitchFamily="34" charset="0"/>
              </a:rPr>
              <a:t>Schelling, T. C. (1980). T</a:t>
            </a:r>
            <a:r>
              <a:rPr lang="en-US" i="1" dirty="0" smtClean="0">
                <a:latin typeface="Arial Narrow" pitchFamily="34" charset="0"/>
              </a:rPr>
              <a:t>he strategy of conflict</a:t>
            </a:r>
            <a:r>
              <a:rPr lang="en-US" dirty="0" smtClean="0">
                <a:latin typeface="Arial Narrow" pitchFamily="34" charset="0"/>
              </a:rPr>
              <a:t>. Cambridge, MA: </a:t>
            </a:r>
            <a:r>
              <a:rPr lang="en-US" smtClean="0">
                <a:latin typeface="Arial Narrow" pitchFamily="34" charset="0"/>
              </a:rPr>
              <a:t>Harvard University.</a:t>
            </a:r>
            <a:endParaRPr lang="en-US" dirty="0">
              <a:latin typeface="Arial Narrow" pitchFamily="34" charset="0"/>
            </a:endParaRPr>
          </a:p>
        </p:txBody>
      </p:sp>
      <p:grpSp>
        <p:nvGrpSpPr>
          <p:cNvPr id="4" name="Group 3"/>
          <p:cNvGrpSpPr/>
          <p:nvPr/>
        </p:nvGrpSpPr>
        <p:grpSpPr>
          <a:xfrm>
            <a:off x="2273829" y="1066800"/>
            <a:ext cx="4596341" cy="247650"/>
            <a:chOff x="2273829" y="1066800"/>
            <a:chExt cx="4596341" cy="247650"/>
          </a:xfrm>
        </p:grpSpPr>
        <p:sp>
          <p:nvSpPr>
            <p:cNvPr id="5" name="Oval 4"/>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59355234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020&quot;&gt;&lt;/object&gt;&lt;object type=&quot;2&quot; unique_id=&quot;10021&quot;&gt;&lt;object type=&quot;3&quot; unique_id=&quot;17138&quot;&gt;&lt;property id=&quot;20148&quot; value=&quot;5&quot;/&gt;&lt;property id=&quot;20300&quot; value=&quot;Slide 1&quot;/&gt;&lt;property id=&quot;20307&quot; value=&quot;266&quot;/&gt;&lt;/object&gt;&lt;object type=&quot;3&quot; unique_id=&quot;17139&quot;&gt;&lt;property id=&quot;20148&quot; value=&quot;5&quot;/&gt;&lt;property id=&quot;20300&quot; value=&quot;Slide 2&quot;/&gt;&lt;property id=&quot;20307&quot; value=&quot;267&quot;/&gt;&lt;/object&gt;&lt;object type=&quot;3&quot; unique_id=&quot;17140&quot;&gt;&lt;property id=&quot;20148&quot; value=&quot;5&quot;/&gt;&lt;property id=&quot;20300&quot; value=&quot;Slide 3&quot;/&gt;&lt;property id=&quot;20307&quot; value=&quot;265&quot;/&gt;&lt;/object&gt;&lt;object type=&quot;3&quot; unique_id=&quot;17183&quot;&gt;&lt;property id=&quot;20148&quot; value=&quot;5&quot;/&gt;&lt;property id=&quot;20300&quot; value=&quot;Slide 4&quot;/&gt;&lt;property id=&quot;20307&quot; value=&quot;268&quot;/&gt;&lt;/object&gt;&lt;object type=&quot;3&quot; unique_id=&quot;17184&quot;&gt;&lt;property id=&quot;20148&quot; value=&quot;5&quot;/&gt;&lt;property id=&quot;20300&quot; value=&quot;Slide 5&quot;/&gt;&lt;property id=&quot;20307&quot; value=&quot;269&quot;/&gt;&lt;/object&gt;&lt;object type=&quot;3&quot; unique_id=&quot;17185&quot;&gt;&lt;property id=&quot;20148&quot; value=&quot;5&quot;/&gt;&lt;property id=&quot;20300&quot; value=&quot;Slide 6&quot;/&gt;&lt;property id=&quot;20307&quot; value=&quot;270&quot;/&gt;&lt;/object&gt;&lt;object type=&quot;3&quot; unique_id=&quot;17186&quot;&gt;&lt;property id=&quot;20148&quot; value=&quot;5&quot;/&gt;&lt;property id=&quot;20300&quot; value=&quot;Slide 7&quot;/&gt;&lt;property id=&quot;20307&quot; value=&quot;271&quot;/&gt;&lt;/object&gt;&lt;object type=&quot;3&quot; unique_id=&quot;17187&quot;&gt;&lt;property id=&quot;20148&quot; value=&quot;5&quot;/&gt;&lt;property id=&quot;20300&quot; value=&quot;Slide 8&quot;/&gt;&lt;property id=&quot;20307&quot; value=&quot;272&quot;/&gt;&lt;/object&gt;&lt;object type=&quot;3&quot; unique_id=&quot;17338&quot;&gt;&lt;property id=&quot;20148&quot; value=&quot;5&quot;/&gt;&lt;property id=&quot;20300&quot; value=&quot;Slide 11&quot;/&gt;&lt;property id=&quot;20307&quot; value=&quot;273&quot;/&gt;&lt;/object&gt;&lt;object type=&quot;3&quot; unique_id=&quot;18274&quot;&gt;&lt;property id=&quot;20148&quot; value=&quot;5&quot;/&gt;&lt;property id=&quot;20300&quot; value=&quot;Slide 9&quot;/&gt;&lt;property id=&quot;20307&quot; value=&quot;274&quot;/&gt;&lt;/object&gt;&lt;object type=&quot;3&quot; unique_id=&quot;18275&quot;&gt;&lt;property id=&quot;20148&quot; value=&quot;5&quot;/&gt;&lt;property id=&quot;20300&quot; value=&quot;Slide 10&quot;/&gt;&lt;property id=&quot;20307&quot; value=&quot;275&quot;/&gt;&lt;/objec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1213</TotalTime>
  <Words>729</Words>
  <Application>Microsoft Office PowerPoint</Application>
  <PresentationFormat>On-screen Show (4:3)</PresentationFormat>
  <Paragraphs>87</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Nanette;Pete</dc:creator>
  <cp:lastModifiedBy>Pete Harder</cp:lastModifiedBy>
  <cp:revision>408</cp:revision>
  <dcterms:created xsi:type="dcterms:W3CDTF">2018-12-07T15:47:18Z</dcterms:created>
  <dcterms:modified xsi:type="dcterms:W3CDTF">2019-04-20T20:02:40Z</dcterms:modified>
</cp:coreProperties>
</file>