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6" r:id="rId2"/>
    <p:sldId id="277" r:id="rId3"/>
    <p:sldId id="282" r:id="rId4"/>
    <p:sldId id="265" r:id="rId5"/>
    <p:sldId id="283" r:id="rId6"/>
    <p:sldId id="279" r:id="rId7"/>
    <p:sldId id="275" r:id="rId8"/>
  </p:sldIdLst>
  <p:sldSz cx="9144000" cy="6858000" type="screen4x3"/>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00"/>
    <a:srgbClr val="CC99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701" autoAdjust="0"/>
  </p:normalViewPr>
  <p:slideViewPr>
    <p:cSldViewPr>
      <p:cViewPr>
        <p:scale>
          <a:sx n="100" d="100"/>
          <a:sy n="100" d="100"/>
        </p:scale>
        <p:origin x="-18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7CDF99-8FBC-44AB-83EA-9052436F30D7}" type="datetimeFigureOut">
              <a:rPr lang="en-US" smtClean="0"/>
              <a:t>4/20/2019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F31FB-A26D-43CF-A08F-584734239D7C}" type="slidenum">
              <a:rPr lang="en-US" smtClean="0"/>
              <a:t>‹#›</a:t>
            </a:fld>
            <a:endParaRPr lang="en-US" dirty="0"/>
          </a:p>
        </p:txBody>
      </p:sp>
    </p:spTree>
    <p:extLst>
      <p:ext uri="{BB962C8B-B14F-4D97-AF65-F5344CB8AC3E}">
        <p14:creationId xmlns:p14="http://schemas.microsoft.com/office/powerpoint/2010/main" val="1557949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2F31FB-A26D-43CF-A08F-584734239D7C}" type="slidenum">
              <a:rPr lang="en-US" smtClean="0"/>
              <a:t>1</a:t>
            </a:fld>
            <a:endParaRPr lang="en-US" dirty="0"/>
          </a:p>
        </p:txBody>
      </p:sp>
    </p:spTree>
    <p:extLst>
      <p:ext uri="{BB962C8B-B14F-4D97-AF65-F5344CB8AC3E}">
        <p14:creationId xmlns:p14="http://schemas.microsoft.com/office/powerpoint/2010/main" val="2658821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366732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08490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11928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71912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890249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934206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846887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259604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023911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70996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42B85-5C71-4D46-8F74-97381964F959}" type="datetimeFigureOut">
              <a:rPr lang="en-US" smtClean="0"/>
              <a:t>4/20/2019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908014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242B85-5C71-4D46-8F74-97381964F959}" type="datetimeFigureOut">
              <a:rPr lang="en-US" smtClean="0"/>
              <a:t>4/20/2019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1E5757-CF89-43EB-8424-2EE401BB2F8E}" type="slidenum">
              <a:rPr lang="en-US" smtClean="0"/>
              <a:t>‹#›</a:t>
            </a:fld>
            <a:endParaRPr lang="en-US" dirty="0"/>
          </a:p>
        </p:txBody>
      </p:sp>
    </p:spTree>
    <p:extLst>
      <p:ext uri="{BB962C8B-B14F-4D97-AF65-F5344CB8AC3E}">
        <p14:creationId xmlns:p14="http://schemas.microsoft.com/office/powerpoint/2010/main" val="2591074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tags" Target="../tags/tag19.xml"/><Relationship Id="rId26" Type="http://schemas.openxmlformats.org/officeDocument/2006/relationships/tags" Target="../tags/tag27.xml"/><Relationship Id="rId39" Type="http://schemas.openxmlformats.org/officeDocument/2006/relationships/tags" Target="../tags/tag40.xml"/><Relationship Id="rId3" Type="http://schemas.openxmlformats.org/officeDocument/2006/relationships/tags" Target="../tags/tag4.xml"/><Relationship Id="rId21" Type="http://schemas.openxmlformats.org/officeDocument/2006/relationships/tags" Target="../tags/tag22.xml"/><Relationship Id="rId34" Type="http://schemas.openxmlformats.org/officeDocument/2006/relationships/tags" Target="../tags/tag35.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5" Type="http://schemas.openxmlformats.org/officeDocument/2006/relationships/tags" Target="../tags/tag26.xml"/><Relationship Id="rId33" Type="http://schemas.openxmlformats.org/officeDocument/2006/relationships/tags" Target="../tags/tag34.xml"/><Relationship Id="rId38" Type="http://schemas.openxmlformats.org/officeDocument/2006/relationships/tags" Target="../tags/tag39.xml"/><Relationship Id="rId2" Type="http://schemas.openxmlformats.org/officeDocument/2006/relationships/tags" Target="../tags/tag3.xml"/><Relationship Id="rId16" Type="http://schemas.openxmlformats.org/officeDocument/2006/relationships/tags" Target="../tags/tag17.xml"/><Relationship Id="rId20" Type="http://schemas.openxmlformats.org/officeDocument/2006/relationships/tags" Target="../tags/tag21.xml"/><Relationship Id="rId29" Type="http://schemas.openxmlformats.org/officeDocument/2006/relationships/tags" Target="../tags/tag30.xml"/><Relationship Id="rId41"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24" Type="http://schemas.openxmlformats.org/officeDocument/2006/relationships/tags" Target="../tags/tag25.xml"/><Relationship Id="rId32" Type="http://schemas.openxmlformats.org/officeDocument/2006/relationships/tags" Target="../tags/tag33.xml"/><Relationship Id="rId37" Type="http://schemas.openxmlformats.org/officeDocument/2006/relationships/tags" Target="../tags/tag38.xml"/><Relationship Id="rId40" Type="http://schemas.openxmlformats.org/officeDocument/2006/relationships/tags" Target="../tags/tag41.xm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28" Type="http://schemas.openxmlformats.org/officeDocument/2006/relationships/tags" Target="../tags/tag29.xml"/><Relationship Id="rId36" Type="http://schemas.openxmlformats.org/officeDocument/2006/relationships/tags" Target="../tags/tag37.xml"/><Relationship Id="rId10" Type="http://schemas.openxmlformats.org/officeDocument/2006/relationships/tags" Target="../tags/tag11.xml"/><Relationship Id="rId19" Type="http://schemas.openxmlformats.org/officeDocument/2006/relationships/tags" Target="../tags/tag20.xml"/><Relationship Id="rId31" Type="http://schemas.openxmlformats.org/officeDocument/2006/relationships/tags" Target="../tags/tag32.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 Id="rId27" Type="http://schemas.openxmlformats.org/officeDocument/2006/relationships/tags" Target="../tags/tag28.xml"/><Relationship Id="rId30" Type="http://schemas.openxmlformats.org/officeDocument/2006/relationships/tags" Target="../tags/tag31.xml"/><Relationship Id="rId35" Type="http://schemas.openxmlformats.org/officeDocument/2006/relationships/tags" Target="../tags/tag36.xml"/></Relationships>
</file>

<file path=ppt/slides/_rels/slide3.xml.rels><?xml version="1.0" encoding="UTF-8" standalone="yes"?>
<Relationships xmlns="http://schemas.openxmlformats.org/package/2006/relationships"><Relationship Id="rId8" Type="http://schemas.openxmlformats.org/officeDocument/2006/relationships/tags" Target="../tags/tag49.xml"/><Relationship Id="rId13" Type="http://schemas.openxmlformats.org/officeDocument/2006/relationships/tags" Target="../tags/tag54.xml"/><Relationship Id="rId18" Type="http://schemas.openxmlformats.org/officeDocument/2006/relationships/tags" Target="../tags/tag59.xml"/><Relationship Id="rId26" Type="http://schemas.openxmlformats.org/officeDocument/2006/relationships/tags" Target="../tags/tag67.xml"/><Relationship Id="rId39" Type="http://schemas.openxmlformats.org/officeDocument/2006/relationships/tags" Target="../tags/tag80.xml"/><Relationship Id="rId3" Type="http://schemas.openxmlformats.org/officeDocument/2006/relationships/tags" Target="../tags/tag44.xml"/><Relationship Id="rId21" Type="http://schemas.openxmlformats.org/officeDocument/2006/relationships/tags" Target="../tags/tag62.xml"/><Relationship Id="rId34" Type="http://schemas.openxmlformats.org/officeDocument/2006/relationships/tags" Target="../tags/tag75.xml"/><Relationship Id="rId7" Type="http://schemas.openxmlformats.org/officeDocument/2006/relationships/tags" Target="../tags/tag48.xml"/><Relationship Id="rId12" Type="http://schemas.openxmlformats.org/officeDocument/2006/relationships/tags" Target="../tags/tag53.xml"/><Relationship Id="rId17" Type="http://schemas.openxmlformats.org/officeDocument/2006/relationships/tags" Target="../tags/tag58.xml"/><Relationship Id="rId25" Type="http://schemas.openxmlformats.org/officeDocument/2006/relationships/tags" Target="../tags/tag66.xml"/><Relationship Id="rId33" Type="http://schemas.openxmlformats.org/officeDocument/2006/relationships/tags" Target="../tags/tag74.xml"/><Relationship Id="rId38" Type="http://schemas.openxmlformats.org/officeDocument/2006/relationships/tags" Target="../tags/tag79.xml"/><Relationship Id="rId2" Type="http://schemas.openxmlformats.org/officeDocument/2006/relationships/tags" Target="../tags/tag43.xml"/><Relationship Id="rId16" Type="http://schemas.openxmlformats.org/officeDocument/2006/relationships/tags" Target="../tags/tag57.xml"/><Relationship Id="rId20" Type="http://schemas.openxmlformats.org/officeDocument/2006/relationships/tags" Target="../tags/tag61.xml"/><Relationship Id="rId29" Type="http://schemas.openxmlformats.org/officeDocument/2006/relationships/tags" Target="../tags/tag70.xml"/><Relationship Id="rId41" Type="http://schemas.openxmlformats.org/officeDocument/2006/relationships/slideLayout" Target="../slideLayouts/slideLayout7.xm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tags" Target="../tags/tag52.xml"/><Relationship Id="rId24" Type="http://schemas.openxmlformats.org/officeDocument/2006/relationships/tags" Target="../tags/tag65.xml"/><Relationship Id="rId32" Type="http://schemas.openxmlformats.org/officeDocument/2006/relationships/tags" Target="../tags/tag73.xml"/><Relationship Id="rId37" Type="http://schemas.openxmlformats.org/officeDocument/2006/relationships/tags" Target="../tags/tag78.xml"/><Relationship Id="rId40" Type="http://schemas.openxmlformats.org/officeDocument/2006/relationships/tags" Target="../tags/tag81.xml"/><Relationship Id="rId5" Type="http://schemas.openxmlformats.org/officeDocument/2006/relationships/tags" Target="../tags/tag46.xml"/><Relationship Id="rId15" Type="http://schemas.openxmlformats.org/officeDocument/2006/relationships/tags" Target="../tags/tag56.xml"/><Relationship Id="rId23" Type="http://schemas.openxmlformats.org/officeDocument/2006/relationships/tags" Target="../tags/tag64.xml"/><Relationship Id="rId28" Type="http://schemas.openxmlformats.org/officeDocument/2006/relationships/tags" Target="../tags/tag69.xml"/><Relationship Id="rId36" Type="http://schemas.openxmlformats.org/officeDocument/2006/relationships/tags" Target="../tags/tag77.xml"/><Relationship Id="rId10" Type="http://schemas.openxmlformats.org/officeDocument/2006/relationships/tags" Target="../tags/tag51.xml"/><Relationship Id="rId19" Type="http://schemas.openxmlformats.org/officeDocument/2006/relationships/tags" Target="../tags/tag60.xml"/><Relationship Id="rId31" Type="http://schemas.openxmlformats.org/officeDocument/2006/relationships/tags" Target="../tags/tag72.xml"/><Relationship Id="rId4" Type="http://schemas.openxmlformats.org/officeDocument/2006/relationships/tags" Target="../tags/tag45.xml"/><Relationship Id="rId9" Type="http://schemas.openxmlformats.org/officeDocument/2006/relationships/tags" Target="../tags/tag50.xml"/><Relationship Id="rId14" Type="http://schemas.openxmlformats.org/officeDocument/2006/relationships/tags" Target="../tags/tag55.xml"/><Relationship Id="rId22" Type="http://schemas.openxmlformats.org/officeDocument/2006/relationships/tags" Target="../tags/tag63.xml"/><Relationship Id="rId27" Type="http://schemas.openxmlformats.org/officeDocument/2006/relationships/tags" Target="../tags/tag68.xml"/><Relationship Id="rId30" Type="http://schemas.openxmlformats.org/officeDocument/2006/relationships/tags" Target="../tags/tag71.xml"/><Relationship Id="rId35" Type="http://schemas.openxmlformats.org/officeDocument/2006/relationships/tags" Target="../tags/tag76.xml"/></Relationships>
</file>

<file path=ppt/slides/_rels/slide4.xml.rels><?xml version="1.0" encoding="UTF-8" standalone="yes"?>
<Relationships xmlns="http://schemas.openxmlformats.org/package/2006/relationships"><Relationship Id="rId8" Type="http://schemas.openxmlformats.org/officeDocument/2006/relationships/tags" Target="../tags/tag89.xml"/><Relationship Id="rId13" Type="http://schemas.openxmlformats.org/officeDocument/2006/relationships/tags" Target="../tags/tag94.xml"/><Relationship Id="rId18" Type="http://schemas.openxmlformats.org/officeDocument/2006/relationships/tags" Target="../tags/tag99.xml"/><Relationship Id="rId3" Type="http://schemas.openxmlformats.org/officeDocument/2006/relationships/tags" Target="../tags/tag84.xml"/><Relationship Id="rId21" Type="http://schemas.openxmlformats.org/officeDocument/2006/relationships/slideLayout" Target="../slideLayouts/slideLayout5.xml"/><Relationship Id="rId7" Type="http://schemas.openxmlformats.org/officeDocument/2006/relationships/tags" Target="../tags/tag88.xml"/><Relationship Id="rId12" Type="http://schemas.openxmlformats.org/officeDocument/2006/relationships/tags" Target="../tags/tag93.xml"/><Relationship Id="rId17" Type="http://schemas.openxmlformats.org/officeDocument/2006/relationships/tags" Target="../tags/tag98.xml"/><Relationship Id="rId2" Type="http://schemas.openxmlformats.org/officeDocument/2006/relationships/tags" Target="../tags/tag83.xml"/><Relationship Id="rId16" Type="http://schemas.openxmlformats.org/officeDocument/2006/relationships/tags" Target="../tags/tag97.xml"/><Relationship Id="rId20" Type="http://schemas.openxmlformats.org/officeDocument/2006/relationships/tags" Target="../tags/tag101.xml"/><Relationship Id="rId1" Type="http://schemas.openxmlformats.org/officeDocument/2006/relationships/tags" Target="../tags/tag82.xml"/><Relationship Id="rId6" Type="http://schemas.openxmlformats.org/officeDocument/2006/relationships/tags" Target="../tags/tag87.xml"/><Relationship Id="rId11" Type="http://schemas.openxmlformats.org/officeDocument/2006/relationships/tags" Target="../tags/tag92.xml"/><Relationship Id="rId5" Type="http://schemas.openxmlformats.org/officeDocument/2006/relationships/tags" Target="../tags/tag86.xml"/><Relationship Id="rId15" Type="http://schemas.openxmlformats.org/officeDocument/2006/relationships/tags" Target="../tags/tag96.xml"/><Relationship Id="rId10" Type="http://schemas.openxmlformats.org/officeDocument/2006/relationships/tags" Target="../tags/tag91.xml"/><Relationship Id="rId19" Type="http://schemas.openxmlformats.org/officeDocument/2006/relationships/tags" Target="../tags/tag100.xml"/><Relationship Id="rId4" Type="http://schemas.openxmlformats.org/officeDocument/2006/relationships/tags" Target="../tags/tag85.xml"/><Relationship Id="rId9" Type="http://schemas.openxmlformats.org/officeDocument/2006/relationships/tags" Target="../tags/tag90.xml"/><Relationship Id="rId14" Type="http://schemas.openxmlformats.org/officeDocument/2006/relationships/tags" Target="../tags/tag95.xml"/></Relationships>
</file>

<file path=ppt/slides/_rels/slide5.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tags" Target="../tags/tag114.xml"/><Relationship Id="rId18" Type="http://schemas.openxmlformats.org/officeDocument/2006/relationships/tags" Target="../tags/tag119.xml"/><Relationship Id="rId3" Type="http://schemas.openxmlformats.org/officeDocument/2006/relationships/tags" Target="../tags/tag104.xml"/><Relationship Id="rId21" Type="http://schemas.openxmlformats.org/officeDocument/2006/relationships/slideLayout" Target="../slideLayouts/slideLayout5.xml"/><Relationship Id="rId7" Type="http://schemas.openxmlformats.org/officeDocument/2006/relationships/tags" Target="../tags/tag108.xml"/><Relationship Id="rId12" Type="http://schemas.openxmlformats.org/officeDocument/2006/relationships/tags" Target="../tags/tag113.xml"/><Relationship Id="rId17" Type="http://schemas.openxmlformats.org/officeDocument/2006/relationships/tags" Target="../tags/tag118.xml"/><Relationship Id="rId2" Type="http://schemas.openxmlformats.org/officeDocument/2006/relationships/tags" Target="../tags/tag103.xml"/><Relationship Id="rId16" Type="http://schemas.openxmlformats.org/officeDocument/2006/relationships/tags" Target="../tags/tag117.xml"/><Relationship Id="rId20" Type="http://schemas.openxmlformats.org/officeDocument/2006/relationships/tags" Target="../tags/tag121.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tags" Target="../tags/tag112.xml"/><Relationship Id="rId5" Type="http://schemas.openxmlformats.org/officeDocument/2006/relationships/tags" Target="../tags/tag106.xml"/><Relationship Id="rId15" Type="http://schemas.openxmlformats.org/officeDocument/2006/relationships/tags" Target="../tags/tag116.xml"/><Relationship Id="rId10" Type="http://schemas.openxmlformats.org/officeDocument/2006/relationships/tags" Target="../tags/tag111.xml"/><Relationship Id="rId19" Type="http://schemas.openxmlformats.org/officeDocument/2006/relationships/tags" Target="../tags/tag120.xml"/><Relationship Id="rId4" Type="http://schemas.openxmlformats.org/officeDocument/2006/relationships/tags" Target="../tags/tag105.xml"/><Relationship Id="rId9" Type="http://schemas.openxmlformats.org/officeDocument/2006/relationships/tags" Target="../tags/tag110.xml"/><Relationship Id="rId14" Type="http://schemas.openxmlformats.org/officeDocument/2006/relationships/tags" Target="../tags/tag115.xml"/></Relationships>
</file>

<file path=ppt/slides/_rels/slide6.xml.rels><?xml version="1.0" encoding="UTF-8" standalone="yes"?>
<Relationships xmlns="http://schemas.openxmlformats.org/package/2006/relationships"><Relationship Id="rId8" Type="http://schemas.openxmlformats.org/officeDocument/2006/relationships/tags" Target="../tags/tag129.xml"/><Relationship Id="rId13" Type="http://schemas.openxmlformats.org/officeDocument/2006/relationships/tags" Target="../tags/tag134.xml"/><Relationship Id="rId18" Type="http://schemas.openxmlformats.org/officeDocument/2006/relationships/tags" Target="../tags/tag139.xml"/><Relationship Id="rId3" Type="http://schemas.openxmlformats.org/officeDocument/2006/relationships/tags" Target="../tags/tag124.xml"/><Relationship Id="rId21" Type="http://schemas.openxmlformats.org/officeDocument/2006/relationships/slideLayout" Target="../slideLayouts/slideLayout7.xml"/><Relationship Id="rId7" Type="http://schemas.openxmlformats.org/officeDocument/2006/relationships/tags" Target="../tags/tag128.xml"/><Relationship Id="rId12" Type="http://schemas.openxmlformats.org/officeDocument/2006/relationships/tags" Target="../tags/tag133.xml"/><Relationship Id="rId17" Type="http://schemas.openxmlformats.org/officeDocument/2006/relationships/tags" Target="../tags/tag138.xml"/><Relationship Id="rId2" Type="http://schemas.openxmlformats.org/officeDocument/2006/relationships/tags" Target="../tags/tag123.xml"/><Relationship Id="rId16" Type="http://schemas.openxmlformats.org/officeDocument/2006/relationships/tags" Target="../tags/tag137.xml"/><Relationship Id="rId20" Type="http://schemas.openxmlformats.org/officeDocument/2006/relationships/tags" Target="../tags/tag141.xml"/><Relationship Id="rId1" Type="http://schemas.openxmlformats.org/officeDocument/2006/relationships/tags" Target="../tags/tag122.xml"/><Relationship Id="rId6" Type="http://schemas.openxmlformats.org/officeDocument/2006/relationships/tags" Target="../tags/tag127.xml"/><Relationship Id="rId11" Type="http://schemas.openxmlformats.org/officeDocument/2006/relationships/tags" Target="../tags/tag132.xml"/><Relationship Id="rId5" Type="http://schemas.openxmlformats.org/officeDocument/2006/relationships/tags" Target="../tags/tag126.xml"/><Relationship Id="rId15" Type="http://schemas.openxmlformats.org/officeDocument/2006/relationships/tags" Target="../tags/tag136.xml"/><Relationship Id="rId10" Type="http://schemas.openxmlformats.org/officeDocument/2006/relationships/tags" Target="../tags/tag131.xml"/><Relationship Id="rId19" Type="http://schemas.openxmlformats.org/officeDocument/2006/relationships/tags" Target="../tags/tag140.xml"/><Relationship Id="rId4" Type="http://schemas.openxmlformats.org/officeDocument/2006/relationships/tags" Target="../tags/tag125.xml"/><Relationship Id="rId9" Type="http://schemas.openxmlformats.org/officeDocument/2006/relationships/tags" Target="../tags/tag130.xml"/><Relationship Id="rId14" Type="http://schemas.openxmlformats.org/officeDocument/2006/relationships/tags" Target="../tags/tag135.xml"/></Relationships>
</file>

<file path=ppt/slides/_rels/slide7.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tags" Target="../tags/tag154.xml"/><Relationship Id="rId18" Type="http://schemas.openxmlformats.org/officeDocument/2006/relationships/tags" Target="../tags/tag159.xml"/><Relationship Id="rId3" Type="http://schemas.openxmlformats.org/officeDocument/2006/relationships/tags" Target="../tags/tag144.xml"/><Relationship Id="rId21" Type="http://schemas.openxmlformats.org/officeDocument/2006/relationships/slideLayout" Target="../slideLayouts/slideLayout7.xml"/><Relationship Id="rId7" Type="http://schemas.openxmlformats.org/officeDocument/2006/relationships/tags" Target="../tags/tag148.xml"/><Relationship Id="rId12" Type="http://schemas.openxmlformats.org/officeDocument/2006/relationships/tags" Target="../tags/tag153.xml"/><Relationship Id="rId17" Type="http://schemas.openxmlformats.org/officeDocument/2006/relationships/tags" Target="../tags/tag158.xml"/><Relationship Id="rId2" Type="http://schemas.openxmlformats.org/officeDocument/2006/relationships/tags" Target="../tags/tag143.xml"/><Relationship Id="rId16" Type="http://schemas.openxmlformats.org/officeDocument/2006/relationships/tags" Target="../tags/tag157.xml"/><Relationship Id="rId20" Type="http://schemas.openxmlformats.org/officeDocument/2006/relationships/tags" Target="../tags/tag161.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tags" Target="../tags/tag152.xml"/><Relationship Id="rId5" Type="http://schemas.openxmlformats.org/officeDocument/2006/relationships/tags" Target="../tags/tag146.xml"/><Relationship Id="rId15" Type="http://schemas.openxmlformats.org/officeDocument/2006/relationships/tags" Target="../tags/tag156.xml"/><Relationship Id="rId23" Type="http://schemas.openxmlformats.org/officeDocument/2006/relationships/hyperlink" Target="mailto:Pete.harder@brainstorming.work" TargetMode="External"/><Relationship Id="rId10" Type="http://schemas.openxmlformats.org/officeDocument/2006/relationships/tags" Target="../tags/tag151.xml"/><Relationship Id="rId19" Type="http://schemas.openxmlformats.org/officeDocument/2006/relationships/tags" Target="../tags/tag160.xml"/><Relationship Id="rId4" Type="http://schemas.openxmlformats.org/officeDocument/2006/relationships/tags" Target="../tags/tag145.xml"/><Relationship Id="rId9" Type="http://schemas.openxmlformats.org/officeDocument/2006/relationships/tags" Target="../tags/tag150.xml"/><Relationship Id="rId14" Type="http://schemas.openxmlformats.org/officeDocument/2006/relationships/tags" Target="../tags/tag155.xml"/><Relationship Id="rId22" Type="http://schemas.openxmlformats.org/officeDocument/2006/relationships/hyperlink" Target="mailto:Nanette.harder@brainstorming.wor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Nanaette\AppData\Local\Microsoft\Windows\INetCache\IE\X6HA4QPI\whatsapp-image-2017-11-06-at-22-04-3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3400"/>
            <a:ext cx="9144000" cy="3093720"/>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3886200"/>
            <a:ext cx="9144000" cy="1752600"/>
          </a:xfrm>
        </p:spPr>
        <p:txBody>
          <a:bodyPr>
            <a:normAutofit fontScale="55000" lnSpcReduction="20000"/>
          </a:bodyPr>
          <a:lstStyle/>
          <a:p>
            <a:r>
              <a:rPr lang="en-US" sz="6500" b="1" dirty="0" smtClean="0">
                <a:solidFill>
                  <a:schemeClr val="tx1"/>
                </a:solidFill>
              </a:rPr>
              <a:t>Thinking about: CSR And Charity</a:t>
            </a:r>
          </a:p>
          <a:p>
            <a:r>
              <a:rPr lang="en-US" sz="4700" b="1" dirty="0" smtClean="0">
                <a:solidFill>
                  <a:schemeClr val="tx1"/>
                </a:solidFill>
              </a:rPr>
              <a:t>For Application in Businesses, Enterprises, and Establishments </a:t>
            </a:r>
          </a:p>
          <a:p>
            <a:r>
              <a:rPr lang="en-US" sz="4400" dirty="0" smtClean="0">
                <a:solidFill>
                  <a:schemeClr val="tx1"/>
                </a:solidFill>
              </a:rPr>
              <a:t>By Peter M. Harder, MBA, BS </a:t>
            </a:r>
          </a:p>
          <a:p>
            <a:r>
              <a:rPr lang="en-US" sz="4400" dirty="0" smtClean="0">
                <a:solidFill>
                  <a:schemeClr val="tx1"/>
                </a:solidFill>
              </a:rPr>
              <a:t>&amp; Nanette V. Harder, MPH, BA  </a:t>
            </a:r>
          </a:p>
        </p:txBody>
      </p:sp>
    </p:spTree>
    <p:extLst>
      <p:ext uri="{BB962C8B-B14F-4D97-AF65-F5344CB8AC3E}">
        <p14:creationId xmlns:p14="http://schemas.microsoft.com/office/powerpoint/2010/main" val="3534674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274638"/>
            <a:ext cx="9144000" cy="6175604"/>
            <a:chOff x="0" y="274638"/>
            <a:chExt cx="9144000" cy="6175604"/>
          </a:xfrm>
        </p:grpSpPr>
        <p:sp>
          <p:nvSpPr>
            <p:cNvPr id="3" name="Title 1"/>
            <p:cNvSpPr txBox="1">
              <a:spLocks/>
            </p:cNvSpPr>
            <p:nvPr/>
          </p:nvSpPr>
          <p:spPr>
            <a:xfrm>
              <a:off x="0" y="274638"/>
              <a:ext cx="91440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Intro to CSR &amp; Charity</a:t>
              </a:r>
              <a:endParaRPr lang="en-US" dirty="0"/>
            </a:p>
          </p:txBody>
        </p:sp>
        <p:grpSp>
          <p:nvGrpSpPr>
            <p:cNvPr id="4" name="Group 3"/>
            <p:cNvGrpSpPr/>
            <p:nvPr/>
          </p:nvGrpSpPr>
          <p:grpSpPr>
            <a:xfrm rot="16200000">
              <a:off x="-1085325" y="3591985"/>
              <a:ext cx="4596341" cy="247650"/>
              <a:chOff x="51859" y="6562725"/>
              <a:chExt cx="4596341" cy="247650"/>
            </a:xfrm>
          </p:grpSpPr>
          <p:sp>
            <p:nvSpPr>
              <p:cNvPr id="27" name="Oval 26"/>
              <p:cNvSpPr/>
              <p:nvPr>
                <p:custDataLst>
                  <p:tags r:id="rId21"/>
                </p:custDataLst>
              </p:nvPr>
            </p:nvSpPr>
            <p:spPr>
              <a:xfrm>
                <a:off x="51859"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custDataLst>
                  <p:tags r:id="rId22"/>
                </p:custDataLst>
              </p:nvPr>
            </p:nvSpPr>
            <p:spPr>
              <a:xfrm>
                <a:off x="186267"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custDataLst>
                  <p:tags r:id="rId23"/>
                </p:custDataLst>
              </p:nvPr>
            </p:nvSpPr>
            <p:spPr>
              <a:xfrm>
                <a:off x="398780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custDataLst>
                  <p:tags r:id="rId24"/>
                </p:custDataLst>
              </p:nvPr>
            </p:nvSpPr>
            <p:spPr>
              <a:xfrm>
                <a:off x="4097867"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5"/>
                </p:custDataLst>
              </p:nvPr>
            </p:nvSpPr>
            <p:spPr>
              <a:xfrm>
                <a:off x="3311525"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26"/>
                </p:custDataLst>
              </p:nvPr>
            </p:nvSpPr>
            <p:spPr>
              <a:xfrm>
                <a:off x="26479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27"/>
                </p:custDataLst>
              </p:nvPr>
            </p:nvSpPr>
            <p:spPr>
              <a:xfrm>
                <a:off x="19875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28"/>
                </p:custDataLst>
              </p:nvPr>
            </p:nvSpPr>
            <p:spPr>
              <a:xfrm>
                <a:off x="1327150"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29"/>
                </p:custDataLst>
              </p:nvPr>
            </p:nvSpPr>
            <p:spPr>
              <a:xfrm>
                <a:off x="666750" y="658177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30"/>
                </p:custDataLst>
              </p:nvPr>
            </p:nvSpPr>
            <p:spPr>
              <a:xfrm>
                <a:off x="3421591"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31"/>
                </p:custDataLst>
              </p:nvPr>
            </p:nvSpPr>
            <p:spPr>
              <a:xfrm>
                <a:off x="3751791" y="66389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32"/>
                </p:custDataLst>
              </p:nvPr>
            </p:nvSpPr>
            <p:spPr>
              <a:xfrm>
                <a:off x="27580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33"/>
                </p:custDataLst>
              </p:nvPr>
            </p:nvSpPr>
            <p:spPr>
              <a:xfrm>
                <a:off x="308821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34"/>
                </p:custDataLst>
              </p:nvPr>
            </p:nvSpPr>
            <p:spPr>
              <a:xfrm>
                <a:off x="20976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35"/>
                </p:custDataLst>
              </p:nvPr>
            </p:nvSpPr>
            <p:spPr>
              <a:xfrm>
                <a:off x="239606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36"/>
                </p:custDataLst>
              </p:nvPr>
            </p:nvSpPr>
            <p:spPr>
              <a:xfrm>
                <a:off x="1437215"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37"/>
                </p:custDataLst>
              </p:nvPr>
            </p:nvSpPr>
            <p:spPr>
              <a:xfrm>
                <a:off x="17674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38"/>
                </p:custDataLst>
              </p:nvPr>
            </p:nvSpPr>
            <p:spPr>
              <a:xfrm>
                <a:off x="776816"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39"/>
                </p:custDataLst>
              </p:nvPr>
            </p:nvSpPr>
            <p:spPr>
              <a:xfrm>
                <a:off x="11070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40"/>
                </p:custDataLst>
              </p:nvPr>
            </p:nvSpPr>
            <p:spPr>
              <a:xfrm>
                <a:off x="446617" y="6638929"/>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p:cNvGrpSpPr/>
            <p:nvPr/>
          </p:nvGrpSpPr>
          <p:grpSpPr>
            <a:xfrm>
              <a:off x="2209268" y="1066411"/>
              <a:ext cx="4596341" cy="247650"/>
              <a:chOff x="2273829" y="1066800"/>
              <a:chExt cx="4596341" cy="247650"/>
            </a:xfrm>
          </p:grpSpPr>
          <p:sp>
            <p:nvSpPr>
              <p:cNvPr id="7" name="Oval 6"/>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TextBox 5"/>
            <p:cNvSpPr txBox="1"/>
            <p:nvPr/>
          </p:nvSpPr>
          <p:spPr>
            <a:xfrm>
              <a:off x="1600200" y="1541206"/>
              <a:ext cx="7543800" cy="4909036"/>
            </a:xfrm>
            <a:prstGeom prst="rect">
              <a:avLst/>
            </a:prstGeom>
            <a:noFill/>
          </p:spPr>
          <p:txBody>
            <a:bodyPr wrap="square" rtlCol="0">
              <a:spAutoFit/>
            </a:bodyPr>
            <a:lstStyle/>
            <a:p>
              <a:pPr>
                <a:spcAft>
                  <a:spcPts val="600"/>
                </a:spcAft>
              </a:pPr>
              <a:r>
                <a:rPr lang="en-US" sz="2800" dirty="0" smtClean="0"/>
                <a:t>CSR. What is that? CSR is the acronym for Corporate Social Responsibility. What is Charity? Literally, charity means love or grace. Its extended meaning includes benign acts towards those in need.</a:t>
              </a:r>
            </a:p>
            <a:p>
              <a:r>
                <a:rPr lang="en-US" sz="2800" dirty="0" smtClean="0"/>
                <a:t>What has that got to do with business? Especially businesses just being birthed? Much, and in many ways.  It may affect the enterprise’s existence, now and into the future!</a:t>
              </a:r>
            </a:p>
            <a:p>
              <a:endParaRPr lang="en-US" sz="2800" dirty="0"/>
            </a:p>
            <a:p>
              <a:r>
                <a:rPr lang="en-US" sz="2800" dirty="0" smtClean="0"/>
                <a:t>Ready to start thinking more deeply about this?</a:t>
              </a:r>
              <a:endParaRPr lang="en-US" sz="2400" dirty="0"/>
            </a:p>
          </p:txBody>
        </p:sp>
      </p:grpSp>
    </p:spTree>
    <p:extLst>
      <p:ext uri="{BB962C8B-B14F-4D97-AF65-F5344CB8AC3E}">
        <p14:creationId xmlns:p14="http://schemas.microsoft.com/office/powerpoint/2010/main" val="1477399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 name="Group 91"/>
          <p:cNvGrpSpPr/>
          <p:nvPr/>
        </p:nvGrpSpPr>
        <p:grpSpPr>
          <a:xfrm>
            <a:off x="0" y="274638"/>
            <a:ext cx="9144000" cy="5739342"/>
            <a:chOff x="0" y="274638"/>
            <a:chExt cx="9144000" cy="5739342"/>
          </a:xfrm>
        </p:grpSpPr>
        <p:sp>
          <p:nvSpPr>
            <p:cNvPr id="3" name="Title 1"/>
            <p:cNvSpPr txBox="1">
              <a:spLocks/>
            </p:cNvSpPr>
            <p:nvPr/>
          </p:nvSpPr>
          <p:spPr>
            <a:xfrm>
              <a:off x="0" y="274638"/>
              <a:ext cx="91440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CSR &amp; Charity</a:t>
              </a:r>
              <a:endParaRPr lang="en-US" dirty="0"/>
            </a:p>
          </p:txBody>
        </p:sp>
        <p:grpSp>
          <p:nvGrpSpPr>
            <p:cNvPr id="4" name="Group 3"/>
            <p:cNvGrpSpPr/>
            <p:nvPr/>
          </p:nvGrpSpPr>
          <p:grpSpPr>
            <a:xfrm rot="16200000">
              <a:off x="-1085325" y="3591985"/>
              <a:ext cx="4596341" cy="247650"/>
              <a:chOff x="51859" y="6562725"/>
              <a:chExt cx="4596341" cy="247650"/>
            </a:xfrm>
          </p:grpSpPr>
          <p:sp>
            <p:nvSpPr>
              <p:cNvPr id="27" name="Oval 26"/>
              <p:cNvSpPr/>
              <p:nvPr>
                <p:custDataLst>
                  <p:tags r:id="rId21"/>
                </p:custDataLst>
              </p:nvPr>
            </p:nvSpPr>
            <p:spPr>
              <a:xfrm>
                <a:off x="51859"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custDataLst>
                  <p:tags r:id="rId22"/>
                </p:custDataLst>
              </p:nvPr>
            </p:nvSpPr>
            <p:spPr>
              <a:xfrm>
                <a:off x="186267"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custDataLst>
                  <p:tags r:id="rId23"/>
                </p:custDataLst>
              </p:nvPr>
            </p:nvSpPr>
            <p:spPr>
              <a:xfrm>
                <a:off x="398780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custDataLst>
                  <p:tags r:id="rId24"/>
                </p:custDataLst>
              </p:nvPr>
            </p:nvSpPr>
            <p:spPr>
              <a:xfrm>
                <a:off x="4097867"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5"/>
                </p:custDataLst>
              </p:nvPr>
            </p:nvSpPr>
            <p:spPr>
              <a:xfrm>
                <a:off x="3311525"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26"/>
                </p:custDataLst>
              </p:nvPr>
            </p:nvSpPr>
            <p:spPr>
              <a:xfrm>
                <a:off x="26479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27"/>
                </p:custDataLst>
              </p:nvPr>
            </p:nvSpPr>
            <p:spPr>
              <a:xfrm>
                <a:off x="19875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28"/>
                </p:custDataLst>
              </p:nvPr>
            </p:nvSpPr>
            <p:spPr>
              <a:xfrm>
                <a:off x="1327150"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29"/>
                </p:custDataLst>
              </p:nvPr>
            </p:nvSpPr>
            <p:spPr>
              <a:xfrm>
                <a:off x="666750" y="658177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30"/>
                </p:custDataLst>
              </p:nvPr>
            </p:nvSpPr>
            <p:spPr>
              <a:xfrm>
                <a:off x="3421591"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31"/>
                </p:custDataLst>
              </p:nvPr>
            </p:nvSpPr>
            <p:spPr>
              <a:xfrm>
                <a:off x="3751791" y="66389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32"/>
                </p:custDataLst>
              </p:nvPr>
            </p:nvSpPr>
            <p:spPr>
              <a:xfrm>
                <a:off x="27580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33"/>
                </p:custDataLst>
              </p:nvPr>
            </p:nvSpPr>
            <p:spPr>
              <a:xfrm>
                <a:off x="308821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34"/>
                </p:custDataLst>
              </p:nvPr>
            </p:nvSpPr>
            <p:spPr>
              <a:xfrm>
                <a:off x="20976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35"/>
                </p:custDataLst>
              </p:nvPr>
            </p:nvSpPr>
            <p:spPr>
              <a:xfrm>
                <a:off x="239606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36"/>
                </p:custDataLst>
              </p:nvPr>
            </p:nvSpPr>
            <p:spPr>
              <a:xfrm>
                <a:off x="1437215"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37"/>
                </p:custDataLst>
              </p:nvPr>
            </p:nvSpPr>
            <p:spPr>
              <a:xfrm>
                <a:off x="17674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38"/>
                </p:custDataLst>
              </p:nvPr>
            </p:nvSpPr>
            <p:spPr>
              <a:xfrm>
                <a:off x="776816"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39"/>
                </p:custDataLst>
              </p:nvPr>
            </p:nvSpPr>
            <p:spPr>
              <a:xfrm>
                <a:off x="11070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40"/>
                </p:custDataLst>
              </p:nvPr>
            </p:nvSpPr>
            <p:spPr>
              <a:xfrm>
                <a:off x="446617" y="6638929"/>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p:cNvGrpSpPr/>
            <p:nvPr/>
          </p:nvGrpSpPr>
          <p:grpSpPr>
            <a:xfrm>
              <a:off x="2209268" y="1066411"/>
              <a:ext cx="4596341" cy="247650"/>
              <a:chOff x="2273829" y="1066800"/>
              <a:chExt cx="4596341" cy="247650"/>
            </a:xfrm>
          </p:grpSpPr>
          <p:sp>
            <p:nvSpPr>
              <p:cNvPr id="7" name="Oval 6"/>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2" name="TextBox 1"/>
          <p:cNvSpPr txBox="1"/>
          <p:nvPr/>
        </p:nvSpPr>
        <p:spPr>
          <a:xfrm>
            <a:off x="1524000" y="1527705"/>
            <a:ext cx="7467600" cy="4324261"/>
          </a:xfrm>
          <a:prstGeom prst="rect">
            <a:avLst/>
          </a:prstGeom>
          <a:noFill/>
        </p:spPr>
        <p:txBody>
          <a:bodyPr wrap="square" rtlCol="0">
            <a:spAutoFit/>
          </a:bodyPr>
          <a:lstStyle/>
          <a:p>
            <a:pPr>
              <a:spcAft>
                <a:spcPts val="600"/>
              </a:spcAft>
            </a:pPr>
            <a:r>
              <a:rPr lang="en-US" sz="2000" dirty="0" smtClean="0"/>
              <a:t>Corporate Social Responsibility is a term that is used to describe how some people feel that corporations owe a debt to their community.  The reasoning is that corporations are legally people in many regards, and should be involved in the improvement of the community just like any other citizen.  Whether in corporate form or otherwise, the same basic logic is applied to other firms</a:t>
            </a:r>
            <a:r>
              <a:rPr lang="en-US" sz="2000" smtClean="0"/>
              <a:t>, companies, </a:t>
            </a:r>
            <a:r>
              <a:rPr lang="en-US" sz="2000" dirty="0" smtClean="0"/>
              <a:t>and enterprises.</a:t>
            </a:r>
          </a:p>
          <a:p>
            <a:pPr>
              <a:spcAft>
                <a:spcPts val="600"/>
              </a:spcAft>
            </a:pPr>
            <a:r>
              <a:rPr lang="en-US" sz="2000" dirty="0" smtClean="0"/>
              <a:t>Arguing whether the logic is flawless or not, we will leave to others.  Suffice it to say that  pressure is applied to businesses under this banner.</a:t>
            </a:r>
          </a:p>
          <a:p>
            <a:pPr>
              <a:spcAft>
                <a:spcPts val="600"/>
              </a:spcAft>
            </a:pPr>
            <a:r>
              <a:rPr lang="en-US" sz="2000" dirty="0" smtClean="0"/>
              <a:t>Charity is one form of CSR that takes many shapes.  Sponsorship requests, requests for donations, requests to make tax-deductible ‘purchases’ from another firm, these are all requests for charity.</a:t>
            </a:r>
          </a:p>
          <a:p>
            <a:r>
              <a:rPr lang="en-US" sz="2000" dirty="0" smtClean="0"/>
              <a:t>Charity can be donated wisely and unwisely.  Let us examine that idea.</a:t>
            </a:r>
            <a:endParaRPr lang="en-US" sz="2000" dirty="0"/>
          </a:p>
        </p:txBody>
      </p:sp>
    </p:spTree>
    <p:extLst>
      <p:ext uri="{BB962C8B-B14F-4D97-AF65-F5344CB8AC3E}">
        <p14:creationId xmlns:p14="http://schemas.microsoft.com/office/powerpoint/2010/main" val="2512757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8229600" cy="639762"/>
          </a:xfrm>
        </p:spPr>
        <p:txBody>
          <a:bodyPr>
            <a:normAutofit/>
          </a:bodyPr>
          <a:lstStyle/>
          <a:p>
            <a:pPr algn="ctr"/>
            <a:r>
              <a:rPr lang="en-US" dirty="0" smtClean="0"/>
              <a:t>Wise Charity</a:t>
            </a:r>
            <a:endParaRPr lang="en-US" dirty="0"/>
          </a:p>
        </p:txBody>
      </p:sp>
      <p:sp>
        <p:nvSpPr>
          <p:cNvPr id="4" name="Content Placeholder 3"/>
          <p:cNvSpPr>
            <a:spLocks noGrp="1"/>
          </p:cNvSpPr>
          <p:nvPr>
            <p:ph sz="half" idx="2"/>
          </p:nvPr>
        </p:nvSpPr>
        <p:spPr>
          <a:xfrm>
            <a:off x="457200" y="2174875"/>
            <a:ext cx="8229600" cy="492125"/>
          </a:xfrm>
        </p:spPr>
        <p:txBody>
          <a:bodyPr>
            <a:normAutofit/>
          </a:bodyPr>
          <a:lstStyle/>
          <a:p>
            <a:pPr marL="0" indent="0">
              <a:buNone/>
            </a:pPr>
            <a:r>
              <a:rPr lang="en-US" sz="2000" dirty="0" smtClean="0"/>
              <a:t>Wise charitable activities do good for people who need it.</a:t>
            </a:r>
            <a:endParaRPr lang="en-US" sz="2000"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CSR &amp; Charity</a:t>
            </a:r>
            <a:endParaRPr lang="en-US" dirty="0"/>
          </a:p>
        </p:txBody>
      </p:sp>
      <p:grpSp>
        <p:nvGrpSpPr>
          <p:cNvPr id="15" name="Group 14"/>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0" name="Content Placeholder 3"/>
          <p:cNvSpPr>
            <a:spLocks noGrp="1"/>
          </p:cNvSpPr>
          <p:nvPr>
            <p:ph sz="half" idx="2"/>
          </p:nvPr>
        </p:nvSpPr>
        <p:spPr>
          <a:xfrm>
            <a:off x="224896" y="2590800"/>
            <a:ext cx="2663824" cy="2819400"/>
          </a:xfrm>
        </p:spPr>
        <p:txBody>
          <a:bodyPr>
            <a:normAutofit/>
          </a:bodyPr>
          <a:lstStyle/>
          <a:p>
            <a:pPr marL="0" indent="0">
              <a:buNone/>
            </a:pPr>
            <a:r>
              <a:rPr lang="en-US" sz="2200" u="sng" dirty="0" smtClean="0"/>
              <a:t>Good for people</a:t>
            </a:r>
          </a:p>
          <a:p>
            <a:r>
              <a:rPr lang="en-US" sz="1800" dirty="0" smtClean="0"/>
              <a:t>Homeless</a:t>
            </a:r>
          </a:p>
          <a:p>
            <a:r>
              <a:rPr lang="en-US" sz="1800" dirty="0" smtClean="0"/>
              <a:t>Poor</a:t>
            </a:r>
          </a:p>
          <a:p>
            <a:r>
              <a:rPr lang="en-US" sz="1800" dirty="0" smtClean="0"/>
              <a:t>Victims of disasters</a:t>
            </a:r>
          </a:p>
          <a:p>
            <a:r>
              <a:rPr lang="en-US" sz="1800" dirty="0" smtClean="0"/>
              <a:t>Victims of crimes</a:t>
            </a:r>
          </a:p>
          <a:p>
            <a:r>
              <a:rPr lang="en-US" sz="1800" dirty="0" smtClean="0"/>
              <a:t>Disabled people</a:t>
            </a:r>
          </a:p>
          <a:p>
            <a:r>
              <a:rPr lang="en-US" sz="1800" dirty="0" smtClean="0"/>
              <a:t>Widows</a:t>
            </a:r>
          </a:p>
          <a:p>
            <a:r>
              <a:rPr lang="en-US" sz="1800" dirty="0" smtClean="0"/>
              <a:t>Orphans</a:t>
            </a:r>
          </a:p>
          <a:p>
            <a:endParaRPr lang="en-US" dirty="0" smtClean="0"/>
          </a:p>
        </p:txBody>
      </p:sp>
      <p:sp>
        <p:nvSpPr>
          <p:cNvPr id="51" name="Content Placeholder 3"/>
          <p:cNvSpPr>
            <a:spLocks noGrp="1"/>
          </p:cNvSpPr>
          <p:nvPr>
            <p:ph sz="half" idx="2"/>
          </p:nvPr>
        </p:nvSpPr>
        <p:spPr>
          <a:xfrm>
            <a:off x="2640540" y="2590800"/>
            <a:ext cx="3349095" cy="2819400"/>
          </a:xfrm>
        </p:spPr>
        <p:txBody>
          <a:bodyPr>
            <a:normAutofit/>
          </a:bodyPr>
          <a:lstStyle/>
          <a:p>
            <a:pPr marL="0" indent="0">
              <a:buNone/>
            </a:pPr>
            <a:r>
              <a:rPr lang="en-US" sz="2200" u="sng" dirty="0" smtClean="0"/>
              <a:t>Good for </a:t>
            </a:r>
            <a:r>
              <a:rPr lang="en-US" sz="2200" u="sng" dirty="0" smtClean="0"/>
              <a:t>community</a:t>
            </a:r>
            <a:endParaRPr lang="en-US" sz="2200" u="sng" dirty="0" smtClean="0"/>
          </a:p>
          <a:p>
            <a:r>
              <a:rPr lang="en-US" sz="1800" dirty="0" smtClean="0"/>
              <a:t>Improves standard of living</a:t>
            </a:r>
          </a:p>
          <a:p>
            <a:r>
              <a:rPr lang="en-US" sz="1800" dirty="0" smtClean="0"/>
              <a:t>Improves citizens’ civic pride</a:t>
            </a:r>
          </a:p>
          <a:p>
            <a:r>
              <a:rPr lang="en-US" sz="1800" dirty="0" smtClean="0"/>
              <a:t>Improves environment for businesses</a:t>
            </a:r>
          </a:p>
          <a:p>
            <a:r>
              <a:rPr lang="en-US" sz="1800" dirty="0" smtClean="0"/>
              <a:t>Relieves stressors</a:t>
            </a:r>
          </a:p>
          <a:p>
            <a:r>
              <a:rPr lang="en-US" sz="1800" dirty="0" smtClean="0"/>
              <a:t>Improves chances for youth to become respectable citizens</a:t>
            </a:r>
          </a:p>
        </p:txBody>
      </p:sp>
      <p:sp>
        <p:nvSpPr>
          <p:cNvPr id="52" name="Content Placeholder 3"/>
          <p:cNvSpPr>
            <a:spLocks noGrp="1"/>
          </p:cNvSpPr>
          <p:nvPr>
            <p:ph sz="half" idx="2"/>
          </p:nvPr>
        </p:nvSpPr>
        <p:spPr>
          <a:xfrm>
            <a:off x="5973761" y="2590800"/>
            <a:ext cx="3094039" cy="2819400"/>
          </a:xfrm>
        </p:spPr>
        <p:txBody>
          <a:bodyPr>
            <a:normAutofit/>
          </a:bodyPr>
          <a:lstStyle/>
          <a:p>
            <a:pPr marL="0" indent="0">
              <a:buNone/>
            </a:pPr>
            <a:r>
              <a:rPr lang="en-US" sz="2200" u="sng" dirty="0" smtClean="0"/>
              <a:t>Good </a:t>
            </a:r>
            <a:r>
              <a:rPr lang="en-US" sz="2200" u="sng" dirty="0" smtClean="0"/>
              <a:t>for </a:t>
            </a:r>
            <a:r>
              <a:rPr lang="en-US" sz="2200" u="sng" dirty="0" smtClean="0"/>
              <a:t>company</a:t>
            </a:r>
          </a:p>
          <a:p>
            <a:r>
              <a:rPr lang="en-US" sz="1800" dirty="0" smtClean="0"/>
              <a:t>Improves employee morale</a:t>
            </a:r>
          </a:p>
          <a:p>
            <a:r>
              <a:rPr lang="en-US" sz="1800" dirty="0" smtClean="0"/>
              <a:t>Improves community relations</a:t>
            </a:r>
          </a:p>
          <a:p>
            <a:r>
              <a:rPr lang="en-US" sz="1800" dirty="0" smtClean="0"/>
              <a:t>Improves visibility within community</a:t>
            </a:r>
          </a:p>
          <a:p>
            <a:r>
              <a:rPr lang="en-US" sz="1800" dirty="0" smtClean="0"/>
              <a:t>Tax benefits</a:t>
            </a:r>
          </a:p>
          <a:p>
            <a:r>
              <a:rPr lang="en-US" sz="1800" dirty="0" smtClean="0"/>
              <a:t>Improves owner morale</a:t>
            </a:r>
          </a:p>
          <a:p>
            <a:endParaRPr lang="en-US" dirty="0" smtClean="0"/>
          </a:p>
        </p:txBody>
      </p:sp>
    </p:spTree>
    <p:extLst>
      <p:ext uri="{BB962C8B-B14F-4D97-AF65-F5344CB8AC3E}">
        <p14:creationId xmlns:p14="http://schemas.microsoft.com/office/powerpoint/2010/main" val="2790957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8229600" cy="639762"/>
          </a:xfrm>
        </p:spPr>
        <p:txBody>
          <a:bodyPr>
            <a:normAutofit/>
          </a:bodyPr>
          <a:lstStyle/>
          <a:p>
            <a:pPr algn="ctr"/>
            <a:r>
              <a:rPr lang="en-US" dirty="0"/>
              <a:t>U</a:t>
            </a:r>
            <a:r>
              <a:rPr lang="en-US" dirty="0" smtClean="0"/>
              <a:t>nwise Charity</a:t>
            </a:r>
            <a:endParaRPr lang="en-US" dirty="0"/>
          </a:p>
        </p:txBody>
      </p:sp>
      <p:sp>
        <p:nvSpPr>
          <p:cNvPr id="4" name="Content Placeholder 3"/>
          <p:cNvSpPr>
            <a:spLocks noGrp="1"/>
          </p:cNvSpPr>
          <p:nvPr>
            <p:ph sz="half" idx="2"/>
          </p:nvPr>
        </p:nvSpPr>
        <p:spPr>
          <a:xfrm>
            <a:off x="457200" y="2174875"/>
            <a:ext cx="8229600" cy="492125"/>
          </a:xfrm>
        </p:spPr>
        <p:txBody>
          <a:bodyPr>
            <a:normAutofit/>
          </a:bodyPr>
          <a:lstStyle/>
          <a:p>
            <a:pPr marL="0" indent="0">
              <a:buNone/>
            </a:pPr>
            <a:r>
              <a:rPr lang="en-US" sz="2000" dirty="0" smtClean="0"/>
              <a:t>Unwise charitable activities do no good for people who need it.</a:t>
            </a:r>
            <a:endParaRPr lang="en-US" sz="2000"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CSR &amp; Charity</a:t>
            </a:r>
            <a:endParaRPr lang="en-US" dirty="0"/>
          </a:p>
        </p:txBody>
      </p:sp>
      <p:grpSp>
        <p:nvGrpSpPr>
          <p:cNvPr id="15" name="Group 14"/>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0" name="Content Placeholder 3"/>
          <p:cNvSpPr>
            <a:spLocks noGrp="1"/>
          </p:cNvSpPr>
          <p:nvPr>
            <p:ph sz="half" idx="2"/>
          </p:nvPr>
        </p:nvSpPr>
        <p:spPr>
          <a:xfrm>
            <a:off x="224896" y="2590800"/>
            <a:ext cx="2663824" cy="4114800"/>
          </a:xfrm>
        </p:spPr>
        <p:txBody>
          <a:bodyPr>
            <a:normAutofit/>
          </a:bodyPr>
          <a:lstStyle/>
          <a:p>
            <a:pPr marL="0" indent="0">
              <a:buNone/>
            </a:pPr>
            <a:r>
              <a:rPr lang="en-US" sz="2200" u="sng" dirty="0" smtClean="0"/>
              <a:t>Not good for needy </a:t>
            </a:r>
            <a:endParaRPr lang="en-US" sz="2200" u="sng" dirty="0" smtClean="0"/>
          </a:p>
          <a:p>
            <a:r>
              <a:rPr lang="en-US" sz="1800" dirty="0" smtClean="0"/>
              <a:t>Goes </a:t>
            </a:r>
            <a:r>
              <a:rPr lang="en-US" sz="1800" dirty="0" smtClean="0"/>
              <a:t>to the pockets of those not in need (e.g. a CEO who pockets 90% of the donations)</a:t>
            </a:r>
          </a:p>
          <a:p>
            <a:r>
              <a:rPr lang="en-US" sz="1800" dirty="0" smtClean="0"/>
              <a:t>Increases the gap between haves and have-nots</a:t>
            </a:r>
          </a:p>
          <a:p>
            <a:r>
              <a:rPr lang="en-US" sz="1800" dirty="0" smtClean="0"/>
              <a:t>Can increase hopelessness in the needy</a:t>
            </a:r>
          </a:p>
        </p:txBody>
      </p:sp>
      <p:sp>
        <p:nvSpPr>
          <p:cNvPr id="51" name="Content Placeholder 3"/>
          <p:cNvSpPr>
            <a:spLocks noGrp="1"/>
          </p:cNvSpPr>
          <p:nvPr>
            <p:ph sz="half" idx="2"/>
          </p:nvPr>
        </p:nvSpPr>
        <p:spPr>
          <a:xfrm>
            <a:off x="2914649" y="2590800"/>
            <a:ext cx="3007253" cy="4114800"/>
          </a:xfrm>
        </p:spPr>
        <p:txBody>
          <a:bodyPr>
            <a:normAutofit/>
          </a:bodyPr>
          <a:lstStyle/>
          <a:p>
            <a:pPr marL="0" indent="0">
              <a:buNone/>
            </a:pPr>
            <a:r>
              <a:rPr lang="en-US" sz="2200" u="sng" dirty="0" smtClean="0"/>
              <a:t>Not good </a:t>
            </a:r>
            <a:r>
              <a:rPr lang="en-US" sz="2200" u="sng" dirty="0" smtClean="0"/>
              <a:t>for </a:t>
            </a:r>
            <a:r>
              <a:rPr lang="en-US" sz="2200" u="sng" dirty="0" smtClean="0"/>
              <a:t>community</a:t>
            </a:r>
          </a:p>
          <a:p>
            <a:r>
              <a:rPr lang="en-US" sz="1800" dirty="0" smtClean="0"/>
              <a:t>Goes to simply keep the charity afloat (e.g. 90% goes to operations, not to ‘the cause’)</a:t>
            </a:r>
          </a:p>
          <a:p>
            <a:r>
              <a:rPr lang="en-US" sz="1800" dirty="0" smtClean="0"/>
              <a:t>Doesn’t reach into the community at all</a:t>
            </a:r>
          </a:p>
        </p:txBody>
      </p:sp>
      <p:sp>
        <p:nvSpPr>
          <p:cNvPr id="52" name="Content Placeholder 3"/>
          <p:cNvSpPr>
            <a:spLocks noGrp="1"/>
          </p:cNvSpPr>
          <p:nvPr>
            <p:ph sz="half" idx="2"/>
          </p:nvPr>
        </p:nvSpPr>
        <p:spPr>
          <a:xfrm>
            <a:off x="5973761" y="2514600"/>
            <a:ext cx="2941639" cy="4191000"/>
          </a:xfrm>
        </p:spPr>
        <p:txBody>
          <a:bodyPr>
            <a:normAutofit/>
          </a:bodyPr>
          <a:lstStyle/>
          <a:p>
            <a:pPr marL="0" indent="0">
              <a:buNone/>
            </a:pPr>
            <a:r>
              <a:rPr lang="en-US" sz="2200" u="sng" dirty="0" smtClean="0"/>
              <a:t>Not good for </a:t>
            </a:r>
            <a:r>
              <a:rPr lang="en-US" sz="2200" u="sng" dirty="0" smtClean="0"/>
              <a:t>company</a:t>
            </a:r>
            <a:endParaRPr lang="en-US" sz="2200" u="sng" dirty="0" smtClean="0"/>
          </a:p>
          <a:p>
            <a:r>
              <a:rPr lang="en-US" sz="1800" dirty="0" smtClean="0"/>
              <a:t>Harms employee morale when they see ‘wasted money’</a:t>
            </a:r>
          </a:p>
          <a:p>
            <a:r>
              <a:rPr lang="en-US" sz="1800" dirty="0" smtClean="0"/>
              <a:t>Harms community relations when folks perceive hypocrisy</a:t>
            </a:r>
          </a:p>
          <a:p>
            <a:r>
              <a:rPr lang="en-US" sz="1800" dirty="0" smtClean="0"/>
              <a:t>May be perceived as self-serving, racking up awards and plaques, photo ops, black-tie dinners, etc. </a:t>
            </a:r>
          </a:p>
          <a:p>
            <a:endParaRPr lang="en-US" sz="1800" dirty="0" smtClean="0"/>
          </a:p>
          <a:p>
            <a:endParaRPr lang="en-US" dirty="0" smtClean="0"/>
          </a:p>
        </p:txBody>
      </p:sp>
    </p:spTree>
    <p:extLst>
      <p:ext uri="{BB962C8B-B14F-4D97-AF65-F5344CB8AC3E}">
        <p14:creationId xmlns:p14="http://schemas.microsoft.com/office/powerpoint/2010/main" val="2360906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CSR &amp; Charity</a:t>
            </a:r>
            <a:endParaRPr lang="en-US" dirty="0"/>
          </a:p>
        </p:txBody>
      </p:sp>
      <p:sp>
        <p:nvSpPr>
          <p:cNvPr id="3" name="TextBox 2"/>
          <p:cNvSpPr txBox="1"/>
          <p:nvPr/>
        </p:nvSpPr>
        <p:spPr>
          <a:xfrm>
            <a:off x="609600" y="1828800"/>
            <a:ext cx="7924800" cy="4201150"/>
          </a:xfrm>
          <a:prstGeom prst="rect">
            <a:avLst/>
          </a:prstGeom>
          <a:noFill/>
        </p:spPr>
        <p:txBody>
          <a:bodyPr wrap="square" rtlCol="0">
            <a:spAutoFit/>
          </a:bodyPr>
          <a:lstStyle/>
          <a:p>
            <a:r>
              <a:rPr lang="en-US" dirty="0" smtClean="0"/>
              <a:t>Some thoughts for your consideration:</a:t>
            </a:r>
          </a:p>
          <a:p>
            <a:pPr>
              <a:spcAft>
                <a:spcPts val="600"/>
              </a:spcAft>
            </a:pPr>
            <a:r>
              <a:rPr lang="en-US" dirty="0" smtClean="0"/>
              <a:t>Charity done for the sake of public appearances will eventually bite a company in the butt.  As was once said, “You can fool some of the people all of the time, and all of the people some of the time, but you can’t fool all the people all the time.”</a:t>
            </a:r>
          </a:p>
          <a:p>
            <a:pPr>
              <a:spcAft>
                <a:spcPts val="600"/>
              </a:spcAft>
            </a:pPr>
            <a:r>
              <a:rPr lang="en-US" dirty="0" smtClean="0"/>
              <a:t>Consistency in donating to good causes requires you to investigate the ones asking for the donation.  Are they pocketing the donations in whole or the majority thereof?</a:t>
            </a:r>
          </a:p>
          <a:p>
            <a:pPr>
              <a:spcAft>
                <a:spcPts val="600"/>
              </a:spcAft>
            </a:pPr>
            <a:r>
              <a:rPr lang="en-US" dirty="0" smtClean="0"/>
              <a:t>Charity needs to be done for the right reasons.  It is better to respectfully decline donating than to give grudgingly or just for the kudos.</a:t>
            </a:r>
          </a:p>
          <a:p>
            <a:r>
              <a:rPr lang="en-US" dirty="0" smtClean="0"/>
              <a:t>Habits started when a firm is just emerging will become part of the company culture with time.  What kind of company culture do you want to create and nurture?</a:t>
            </a:r>
          </a:p>
          <a:p>
            <a:endParaRPr lang="en-US" dirty="0" smtClean="0"/>
          </a:p>
          <a:p>
            <a:endParaRPr lang="en-US" dirty="0"/>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871401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Any Questions?</a:t>
            </a:r>
            <a:endParaRPr lang="en-US" dirty="0"/>
          </a:p>
        </p:txBody>
      </p:sp>
      <p:sp>
        <p:nvSpPr>
          <p:cNvPr id="3" name="TextBox 2"/>
          <p:cNvSpPr txBox="1"/>
          <p:nvPr/>
        </p:nvSpPr>
        <p:spPr>
          <a:xfrm>
            <a:off x="609600" y="1828800"/>
            <a:ext cx="7924800" cy="2585323"/>
          </a:xfrm>
          <a:prstGeom prst="rect">
            <a:avLst/>
          </a:prstGeom>
          <a:noFill/>
        </p:spPr>
        <p:txBody>
          <a:bodyPr wrap="square" rtlCol="0">
            <a:spAutoFit/>
          </a:bodyPr>
          <a:lstStyle/>
          <a:p>
            <a:r>
              <a:rPr lang="en-US" dirty="0" smtClean="0"/>
              <a:t>What do you think of charity?  What do you think of CSR? What kind of company do you want to create?</a:t>
            </a:r>
          </a:p>
          <a:p>
            <a:endParaRPr lang="en-US" dirty="0"/>
          </a:p>
          <a:p>
            <a:r>
              <a:rPr lang="en-US" dirty="0" smtClean="0"/>
              <a:t>If you have questions, you can always check out the next page for resources, or:</a:t>
            </a:r>
          </a:p>
          <a:p>
            <a:endParaRPr lang="en-US" dirty="0"/>
          </a:p>
          <a:p>
            <a:r>
              <a:rPr lang="en-US" dirty="0" smtClean="0"/>
              <a:t>Contact us at:</a:t>
            </a:r>
          </a:p>
          <a:p>
            <a:r>
              <a:rPr lang="en-US" dirty="0" smtClean="0">
                <a:hlinkClick r:id="rId22"/>
              </a:rPr>
              <a:t>Nanette.harder@brainstorming.work</a:t>
            </a:r>
            <a:endParaRPr lang="en-US" dirty="0" smtClean="0"/>
          </a:p>
          <a:p>
            <a:r>
              <a:rPr lang="en-US" dirty="0" smtClean="0">
                <a:hlinkClick r:id="rId23"/>
              </a:rPr>
              <a:t>Pete.harder@brainstorming.work</a:t>
            </a:r>
            <a:endParaRPr lang="en-US" dirty="0" smtClean="0"/>
          </a:p>
          <a:p>
            <a:endParaRPr lang="en-US" dirty="0"/>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2381812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20&quot;&gt;&lt;/object&gt;&lt;object type=&quot;2&quot; unique_id=&quot;10021&quot;&gt;&lt;object type=&quot;3&quot; unique_id=&quot;17138&quot;&gt;&lt;property id=&quot;20148&quot; value=&quot;5&quot;/&gt;&lt;property id=&quot;20300&quot; value=&quot;Slide 1&quot;/&gt;&lt;property id=&quot;20307&quot; value=&quot;266&quot;/&gt;&lt;/object&gt;&lt;object type=&quot;3&quot; unique_id=&quot;17140&quot;&gt;&lt;property id=&quot;20148&quot; value=&quot;5&quot;/&gt;&lt;property id=&quot;20300&quot; value=&quot;Slide 4&quot;/&gt;&lt;property id=&quot;20307&quot; value=&quot;265&quot;/&gt;&lt;/object&gt;&lt;object type=&quot;3&quot; unique_id=&quot;17183&quot;&gt;&lt;property id=&quot;20148&quot; value=&quot;5&quot;/&gt;&lt;property id=&quot;20300&quot; value=&quot;Slide 6&quot;/&gt;&lt;property id=&quot;20307&quot; value=&quot;268&quot;/&gt;&lt;/object&gt;&lt;object type=&quot;3&quot; unique_id=&quot;17184&quot;&gt;&lt;property id=&quot;20148&quot; value=&quot;5&quot;/&gt;&lt;property id=&quot;20300&quot; value=&quot;Slide 7&quot;/&gt;&lt;property id=&quot;20307&quot; value=&quot;269&quot;/&gt;&lt;/object&gt;&lt;object type=&quot;3&quot; unique_id=&quot;17185&quot;&gt;&lt;property id=&quot;20148&quot; value=&quot;5&quot;/&gt;&lt;property id=&quot;20300&quot; value=&quot;Slide 8&quot;/&gt;&lt;property id=&quot;20307&quot; value=&quot;270&quot;/&gt;&lt;/object&gt;&lt;object type=&quot;3&quot; unique_id=&quot;17186&quot;&gt;&lt;property id=&quot;20148&quot; value=&quot;5&quot;/&gt;&lt;property id=&quot;20300&quot; value=&quot;Slide 9&quot;/&gt;&lt;property id=&quot;20307&quot; value=&quot;271&quot;/&gt;&lt;/object&gt;&lt;object type=&quot;3&quot; unique_id=&quot;17338&quot;&gt;&lt;property id=&quot;20148&quot; value=&quot;5&quot;/&gt;&lt;property id=&quot;20300&quot; value=&quot;Slide 14&quot;/&gt;&lt;property id=&quot;20307&quot; value=&quot;273&quot;/&gt;&lt;/object&gt;&lt;object type=&quot;3&quot; unique_id=&quot;18275&quot;&gt;&lt;property id=&quot;20148&quot; value=&quot;5&quot;/&gt;&lt;property id=&quot;20300&quot; value=&quot;Slide 13&quot;/&gt;&lt;property id=&quot;20307&quot; value=&quot;275&quot;/&gt;&lt;/object&gt;&lt;object type=&quot;3&quot; unique_id=&quot;18276&quot;&gt;&lt;property id=&quot;20148&quot; value=&quot;5&quot;/&gt;&lt;property id=&quot;20300&quot; value=&quot;Slide 2&quot;/&gt;&lt;property id=&quot;20307&quot; value=&quot;277&quot;/&gt;&lt;/object&gt;&lt;object type=&quot;3&quot; unique_id=&quot;18277&quot;&gt;&lt;property id=&quot;20148&quot; value=&quot;5&quot;/&gt;&lt;property id=&quot;20300&quot; value=&quot;Slide 5&quot;/&gt;&lt;property id=&quot;20307&quot; value=&quot;278&quot;/&gt;&lt;/object&gt;&lt;object type=&quot;3&quot; unique_id=&quot;18278&quot;&gt;&lt;property id=&quot;20148&quot; value=&quot;5&quot;/&gt;&lt;property id=&quot;20300&quot; value=&quot;Slide 10&quot;/&gt;&lt;property id=&quot;20307&quot; value=&quot;280&quot;/&gt;&lt;/object&gt;&lt;object type=&quot;3&quot; unique_id=&quot;18279&quot;&gt;&lt;property id=&quot;20148&quot; value=&quot;5&quot;/&gt;&lt;property id=&quot;20300&quot; value=&quot;Slide 11&quot;/&gt;&lt;property id=&quot;20307&quot; value=&quot;281&quot;/&gt;&lt;/object&gt;&lt;object type=&quot;3&quot; unique_id=&quot;18280&quot;&gt;&lt;property id=&quot;20148&quot; value=&quot;5&quot;/&gt;&lt;property id=&quot;20300&quot; value=&quot;Slide 12&quot;/&gt;&lt;property id=&quot;20307&quot; value=&quot;279&quot;/&gt;&lt;/object&gt;&lt;object type=&quot;3&quot; unique_id=&quot;18545&quot;&gt;&lt;property id=&quot;20148&quot; value=&quot;5&quot;/&gt;&lt;property id=&quot;20300&quot; value=&quot;Slide 3&quot;/&gt;&lt;property id=&quot;20307&quot; value=&quot;282&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1406</TotalTime>
  <Words>685</Words>
  <Application>Microsoft Office PowerPoint</Application>
  <PresentationFormat>On-screen Show (4:3)</PresentationFormat>
  <Paragraphs>66</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Nanette;Pete</dc:creator>
  <cp:lastModifiedBy>Pete Harder</cp:lastModifiedBy>
  <cp:revision>489</cp:revision>
  <dcterms:created xsi:type="dcterms:W3CDTF">2018-12-07T15:47:18Z</dcterms:created>
  <dcterms:modified xsi:type="dcterms:W3CDTF">2019-04-21T04:38:34Z</dcterms:modified>
</cp:coreProperties>
</file>